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7" r:id="rId3"/>
    <p:sldMasterId id="214748365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Lst>
  <p:sldSz cy="8229600" cx="14630400"/>
  <p:notesSz cx="8229600" cy="14630400"/>
  <p:embeddedFontLst>
    <p:embeddedFont>
      <p:font typeface="Prompt Medium"/>
      <p:regular r:id="rId32"/>
      <p:bold r:id="rId33"/>
      <p:italic r:id="rId34"/>
      <p:boldItalic r:id="rId35"/>
    </p:embeddedFont>
    <p:embeddedFont>
      <p:font typeface="Roboto Medium"/>
      <p:regular r:id="rId36"/>
      <p:bold r:id="rId37"/>
      <p:italic r:id="rId38"/>
      <p:boldItalic r:id="rId39"/>
    </p:embeddedFont>
    <p:embeddedFont>
      <p:font typeface="Roboto"/>
      <p:regular r:id="rId40"/>
      <p:bold r:id="rId41"/>
      <p:italic r:id="rId42"/>
      <p:boldItalic r:id="rId43"/>
    </p:embeddedFont>
    <p:embeddedFont>
      <p:font typeface="Mukta"/>
      <p:regular r:id="rId44"/>
      <p:bold r:id="rId45"/>
    </p:embeddedFont>
    <p:embeddedFont>
      <p:font typeface="Prompt SemiBold"/>
      <p:regular r:id="rId46"/>
      <p:bold r:id="rId47"/>
      <p:italic r:id="rId48"/>
      <p:boldItalic r:id="rId49"/>
    </p:embeddedFont>
    <p:embeddedFont>
      <p:font typeface="Lora SemiBold"/>
      <p:regular r:id="rId50"/>
      <p:bold r:id="rId51"/>
      <p:italic r:id="rId52"/>
      <p:boldItalic r:id="rId53"/>
    </p:embeddedFont>
    <p:embeddedFont>
      <p:font typeface="Prompt"/>
      <p:regular r:id="rId54"/>
      <p:bold r:id="rId55"/>
      <p:italic r:id="rId56"/>
      <p:boldItalic r:id="rId57"/>
    </p:embeddedFont>
    <p:embeddedFont>
      <p:font typeface="Syne"/>
      <p:bold r:id="rId5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Roboto-regular.fntdata"/><Relationship Id="rId42" Type="http://schemas.openxmlformats.org/officeDocument/2006/relationships/font" Target="fonts/Roboto-italic.fntdata"/><Relationship Id="rId41" Type="http://schemas.openxmlformats.org/officeDocument/2006/relationships/font" Target="fonts/Roboto-bold.fntdata"/><Relationship Id="rId44" Type="http://schemas.openxmlformats.org/officeDocument/2006/relationships/font" Target="fonts/Mukta-regular.fntdata"/><Relationship Id="rId43" Type="http://schemas.openxmlformats.org/officeDocument/2006/relationships/font" Target="fonts/Roboto-boldItalic.fntdata"/><Relationship Id="rId46" Type="http://schemas.openxmlformats.org/officeDocument/2006/relationships/font" Target="fonts/PromptSemiBold-regular.fntdata"/><Relationship Id="rId45" Type="http://schemas.openxmlformats.org/officeDocument/2006/relationships/font" Target="fonts/Mukta-bold.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48" Type="http://schemas.openxmlformats.org/officeDocument/2006/relationships/font" Target="fonts/PromptSemiBold-italic.fntdata"/><Relationship Id="rId47" Type="http://schemas.openxmlformats.org/officeDocument/2006/relationships/font" Target="fonts/PromptSemiBold-bold.fntdata"/><Relationship Id="rId49" Type="http://schemas.openxmlformats.org/officeDocument/2006/relationships/font" Target="fonts/PromptSemiBold-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font" Target="fonts/PromptMedium-bold.fntdata"/><Relationship Id="rId32" Type="http://schemas.openxmlformats.org/officeDocument/2006/relationships/font" Target="fonts/PromptMedium-regular.fntdata"/><Relationship Id="rId35" Type="http://schemas.openxmlformats.org/officeDocument/2006/relationships/font" Target="fonts/PromptMedium-boldItalic.fntdata"/><Relationship Id="rId34" Type="http://schemas.openxmlformats.org/officeDocument/2006/relationships/font" Target="fonts/PromptMedium-italic.fntdata"/><Relationship Id="rId37" Type="http://schemas.openxmlformats.org/officeDocument/2006/relationships/font" Target="fonts/RobotoMedium-bold.fntdata"/><Relationship Id="rId36" Type="http://schemas.openxmlformats.org/officeDocument/2006/relationships/font" Target="fonts/RobotoMedium-regular.fntdata"/><Relationship Id="rId39" Type="http://schemas.openxmlformats.org/officeDocument/2006/relationships/font" Target="fonts/RobotoMedium-boldItalic.fntdata"/><Relationship Id="rId38" Type="http://schemas.openxmlformats.org/officeDocument/2006/relationships/font" Target="fonts/RobotoMedium-italic.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LoraSemiBold-bold.fntdata"/><Relationship Id="rId50" Type="http://schemas.openxmlformats.org/officeDocument/2006/relationships/font" Target="fonts/LoraSemiBold-regular.fntdata"/><Relationship Id="rId53" Type="http://schemas.openxmlformats.org/officeDocument/2006/relationships/font" Target="fonts/LoraSemiBold-boldItalic.fntdata"/><Relationship Id="rId52" Type="http://schemas.openxmlformats.org/officeDocument/2006/relationships/font" Target="fonts/LoraSemiBold-italic.fntdata"/><Relationship Id="rId11" Type="http://schemas.openxmlformats.org/officeDocument/2006/relationships/slide" Target="slides/slide6.xml"/><Relationship Id="rId55" Type="http://schemas.openxmlformats.org/officeDocument/2006/relationships/font" Target="fonts/Prompt-bold.fntdata"/><Relationship Id="rId10" Type="http://schemas.openxmlformats.org/officeDocument/2006/relationships/slide" Target="slides/slide5.xml"/><Relationship Id="rId54" Type="http://schemas.openxmlformats.org/officeDocument/2006/relationships/font" Target="fonts/Prompt-regular.fntdata"/><Relationship Id="rId13" Type="http://schemas.openxmlformats.org/officeDocument/2006/relationships/slide" Target="slides/slide8.xml"/><Relationship Id="rId57" Type="http://schemas.openxmlformats.org/officeDocument/2006/relationships/font" Target="fonts/Prompt-boldItalic.fntdata"/><Relationship Id="rId12" Type="http://schemas.openxmlformats.org/officeDocument/2006/relationships/slide" Target="slides/slide7.xml"/><Relationship Id="rId56" Type="http://schemas.openxmlformats.org/officeDocument/2006/relationships/font" Target="fonts/Prompt-italic.fntdata"/><Relationship Id="rId15" Type="http://schemas.openxmlformats.org/officeDocument/2006/relationships/slide" Target="slides/slide10.xml"/><Relationship Id="rId14" Type="http://schemas.openxmlformats.org/officeDocument/2006/relationships/slide" Target="slides/slide9.xml"/><Relationship Id="rId58" Type="http://schemas.openxmlformats.org/officeDocument/2006/relationships/font" Target="fonts/Syne-bold.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1371850" y="1097275"/>
            <a:ext cx="5486650" cy="54864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822950" y="6949425"/>
            <a:ext cx="6583675" cy="6583675"/>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 name="Shape 37"/>
        <p:cNvGrpSpPr/>
        <p:nvPr/>
      </p:nvGrpSpPr>
      <p:grpSpPr>
        <a:xfrm>
          <a:off x="0" y="0"/>
          <a:ext cx="0" cy="0"/>
          <a:chOff x="0" y="0"/>
          <a:chExt cx="0" cy="0"/>
        </a:xfrm>
      </p:grpSpPr>
      <p:sp>
        <p:nvSpPr>
          <p:cNvPr id="38" name="Google Shape;38;p1: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9" name="Google Shape;39;p1: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100"/>
              <a:buNone/>
            </a:pPr>
            <a:r>
              <a:t/>
            </a:r>
            <a:endParaRPr sz="1200">
              <a:solidFill>
                <a:schemeClr val="dk1"/>
              </a:solidFill>
              <a:latin typeface="Calibri"/>
              <a:ea typeface="Calibri"/>
              <a:cs typeface="Calibri"/>
              <a:sym typeface="Calibri"/>
            </a:endParaRPr>
          </a:p>
        </p:txBody>
      </p:sp>
      <p:sp>
        <p:nvSpPr>
          <p:cNvPr id="40" name="Google Shape;40;p1: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fld id="{00000000-1234-1234-1234-123412341234}" type="slidenum">
              <a:rPr b="0" i="0" lang="en-US" sz="1800" u="none" cap="none" strike="noStrike">
                <a:solidFill>
                  <a:schemeClr val="dk1"/>
                </a:solidFill>
                <a:latin typeface="Calibri"/>
                <a:ea typeface="Calibri"/>
                <a:cs typeface="Calibri"/>
                <a:sym typeface="Calibri"/>
              </a:rPr>
              <a:t>‹#›</a:t>
            </a:fld>
            <a:endParaRPr b="0" i="0" sz="18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p10:notes"/>
          <p:cNvSpPr/>
          <p:nvPr>
            <p:ph idx="2" type="sldImg"/>
          </p:nvPr>
        </p:nvSpPr>
        <p:spPr>
          <a:xfrm>
            <a:off x="1371850" y="1097275"/>
            <a:ext cx="5486700" cy="54864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9" name="Google Shape;159;p10:notes"/>
          <p:cNvSpPr txBox="1"/>
          <p:nvPr>
            <p:ph idx="1" type="body"/>
          </p:nvPr>
        </p:nvSpPr>
        <p:spPr>
          <a:xfrm>
            <a:off x="822950" y="6949425"/>
            <a:ext cx="6583800" cy="6583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p11:notes"/>
          <p:cNvSpPr txBox="1"/>
          <p:nvPr>
            <p:ph idx="1" type="body"/>
          </p:nvPr>
        </p:nvSpPr>
        <p:spPr>
          <a:xfrm>
            <a:off x="822950" y="6949425"/>
            <a:ext cx="6583675" cy="6583675"/>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66" name="Google Shape;166;p11:notes"/>
          <p:cNvSpPr/>
          <p:nvPr>
            <p:ph idx="2" type="sldImg"/>
          </p:nvPr>
        </p:nvSpPr>
        <p:spPr>
          <a:xfrm>
            <a:off x="-762000" y="1096963"/>
            <a:ext cx="9753600" cy="54864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p12:notes"/>
          <p:cNvSpPr/>
          <p:nvPr>
            <p:ph idx="2" type="sldImg"/>
          </p:nvPr>
        </p:nvSpPr>
        <p:spPr>
          <a:xfrm>
            <a:off x="-762000" y="1096963"/>
            <a:ext cx="9753600" cy="54864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4" name="Google Shape;174;p12:notes"/>
          <p:cNvSpPr txBox="1"/>
          <p:nvPr>
            <p:ph idx="1" type="body"/>
          </p:nvPr>
        </p:nvSpPr>
        <p:spPr>
          <a:xfrm>
            <a:off x="822950" y="6949425"/>
            <a:ext cx="6583800" cy="6583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p13:notes"/>
          <p:cNvSpPr/>
          <p:nvPr>
            <p:ph idx="2" type="sldImg"/>
          </p:nvPr>
        </p:nvSpPr>
        <p:spPr>
          <a:xfrm>
            <a:off x="1371850" y="1097275"/>
            <a:ext cx="5486700" cy="54864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3" name="Google Shape;183;p13:notes"/>
          <p:cNvSpPr txBox="1"/>
          <p:nvPr>
            <p:ph idx="1" type="body"/>
          </p:nvPr>
        </p:nvSpPr>
        <p:spPr>
          <a:xfrm>
            <a:off x="822950" y="6949425"/>
            <a:ext cx="6583800" cy="6583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p14:notes"/>
          <p:cNvSpPr txBox="1"/>
          <p:nvPr>
            <p:ph idx="1" type="body"/>
          </p:nvPr>
        </p:nvSpPr>
        <p:spPr>
          <a:xfrm>
            <a:off x="822950" y="6949425"/>
            <a:ext cx="6583800" cy="6583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91" name="Google Shape;191;p14:notes"/>
          <p:cNvSpPr/>
          <p:nvPr>
            <p:ph idx="2" type="sldImg"/>
          </p:nvPr>
        </p:nvSpPr>
        <p:spPr>
          <a:xfrm>
            <a:off x="-762000" y="1096963"/>
            <a:ext cx="9753600" cy="54864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p15:notes"/>
          <p:cNvSpPr txBox="1"/>
          <p:nvPr>
            <p:ph idx="1" type="body"/>
          </p:nvPr>
        </p:nvSpPr>
        <p:spPr>
          <a:xfrm>
            <a:off x="822950" y="6949425"/>
            <a:ext cx="6583800" cy="6583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01" name="Google Shape;201;p15:notes"/>
          <p:cNvSpPr/>
          <p:nvPr>
            <p:ph idx="2" type="sldImg"/>
          </p:nvPr>
        </p:nvSpPr>
        <p:spPr>
          <a:xfrm>
            <a:off x="-762000" y="1096963"/>
            <a:ext cx="9753600" cy="54864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p16:notes"/>
          <p:cNvSpPr txBox="1"/>
          <p:nvPr>
            <p:ph idx="1" type="body"/>
          </p:nvPr>
        </p:nvSpPr>
        <p:spPr>
          <a:xfrm>
            <a:off x="822950" y="6949425"/>
            <a:ext cx="6583800" cy="6583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13" name="Google Shape;213;p16:notes"/>
          <p:cNvSpPr/>
          <p:nvPr>
            <p:ph idx="2" type="sldImg"/>
          </p:nvPr>
        </p:nvSpPr>
        <p:spPr>
          <a:xfrm>
            <a:off x="-762000" y="1096963"/>
            <a:ext cx="9753600" cy="54864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p17:notes"/>
          <p:cNvSpPr/>
          <p:nvPr>
            <p:ph idx="2" type="sldImg"/>
          </p:nvPr>
        </p:nvSpPr>
        <p:spPr>
          <a:xfrm>
            <a:off x="-762000" y="1096963"/>
            <a:ext cx="9753600" cy="54864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1" name="Google Shape;221;p17:notes"/>
          <p:cNvSpPr txBox="1"/>
          <p:nvPr>
            <p:ph idx="1" type="body"/>
          </p:nvPr>
        </p:nvSpPr>
        <p:spPr>
          <a:xfrm>
            <a:off x="822950" y="6949425"/>
            <a:ext cx="6583675" cy="6583675"/>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
        <p:nvSpPr>
          <p:cNvPr id="222" name="Google Shape;222;p17: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fld id="{00000000-1234-1234-1234-123412341234}" type="slidenum">
              <a:rPr b="0" i="0" lang="en-US" sz="1800" u="none" cap="none" strike="noStrike">
                <a:solidFill>
                  <a:srgbClr val="000000"/>
                </a:solidFill>
                <a:latin typeface="Calibri"/>
                <a:ea typeface="Calibri"/>
                <a:cs typeface="Calibri"/>
                <a:sym typeface="Calibri"/>
              </a:rPr>
              <a:t>‹#›</a:t>
            </a:fld>
            <a:endParaRPr b="0" i="0" sz="18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p18:notes"/>
          <p:cNvSpPr/>
          <p:nvPr>
            <p:ph idx="2" type="sldImg"/>
          </p:nvPr>
        </p:nvSpPr>
        <p:spPr>
          <a:xfrm>
            <a:off x="1371850" y="1097275"/>
            <a:ext cx="5486650" cy="54864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6" name="Google Shape;236;p18:notes"/>
          <p:cNvSpPr txBox="1"/>
          <p:nvPr>
            <p:ph idx="1" type="body"/>
          </p:nvPr>
        </p:nvSpPr>
        <p:spPr>
          <a:xfrm>
            <a:off x="822950" y="6949425"/>
            <a:ext cx="6583675" cy="6583675"/>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
        <p:nvSpPr>
          <p:cNvPr id="237" name="Google Shape;237;p18: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fld id="{00000000-1234-1234-1234-123412341234}" type="slidenum">
              <a:rPr b="0" i="0" lang="en-US" sz="1800" u="none" cap="none" strike="noStrike">
                <a:solidFill>
                  <a:srgbClr val="000000"/>
                </a:solidFill>
                <a:latin typeface="Calibri"/>
                <a:ea typeface="Calibri"/>
                <a:cs typeface="Calibri"/>
                <a:sym typeface="Calibri"/>
              </a:rPr>
              <a:t>‹#›</a:t>
            </a:fld>
            <a:endParaRPr b="0" i="0" sz="18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p19:notes"/>
          <p:cNvSpPr txBox="1"/>
          <p:nvPr>
            <p:ph idx="1" type="body"/>
          </p:nvPr>
        </p:nvSpPr>
        <p:spPr>
          <a:xfrm>
            <a:off x="822950" y="6949425"/>
            <a:ext cx="6583675" cy="65836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9:notes"/>
          <p:cNvSpPr/>
          <p:nvPr>
            <p:ph idx="2" type="sldImg"/>
          </p:nvPr>
        </p:nvSpPr>
        <p:spPr>
          <a:xfrm>
            <a:off x="1371850" y="1097275"/>
            <a:ext cx="5486650" cy="54864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 name="Shape 45"/>
        <p:cNvGrpSpPr/>
        <p:nvPr/>
      </p:nvGrpSpPr>
      <p:grpSpPr>
        <a:xfrm>
          <a:off x="0" y="0"/>
          <a:ext cx="0" cy="0"/>
          <a:chOff x="0" y="0"/>
          <a:chExt cx="0" cy="0"/>
        </a:xfrm>
      </p:grpSpPr>
      <p:sp>
        <p:nvSpPr>
          <p:cNvPr id="46" name="Google Shape;46;p2: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7" name="Google Shape;47;p2: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100"/>
              <a:buNone/>
            </a:pPr>
            <a:r>
              <a:t/>
            </a:r>
            <a:endParaRPr sz="1200">
              <a:solidFill>
                <a:schemeClr val="dk1"/>
              </a:solidFill>
              <a:latin typeface="Calibri"/>
              <a:ea typeface="Calibri"/>
              <a:cs typeface="Calibri"/>
              <a:sym typeface="Calibri"/>
            </a:endParaRPr>
          </a:p>
        </p:txBody>
      </p:sp>
      <p:sp>
        <p:nvSpPr>
          <p:cNvPr id="48" name="Google Shape;48;p2: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fld id="{00000000-1234-1234-1234-123412341234}" type="slidenum">
              <a:rPr b="0" i="0" lang="en-US" sz="1800" u="none" cap="none" strike="noStrike">
                <a:solidFill>
                  <a:schemeClr val="dk1"/>
                </a:solidFill>
                <a:latin typeface="Calibri"/>
                <a:ea typeface="Calibri"/>
                <a:cs typeface="Calibri"/>
                <a:sym typeface="Calibri"/>
              </a:rPr>
              <a:t>‹#›</a:t>
            </a:fld>
            <a:endParaRPr b="0" i="0" sz="18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p20:notes"/>
          <p:cNvSpPr/>
          <p:nvPr>
            <p:ph idx="2" type="sldImg"/>
          </p:nvPr>
        </p:nvSpPr>
        <p:spPr>
          <a:xfrm>
            <a:off x="-762000" y="1096963"/>
            <a:ext cx="9753600" cy="54864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2" name="Google Shape;272;p20:notes"/>
          <p:cNvSpPr txBox="1"/>
          <p:nvPr>
            <p:ph idx="1" type="body"/>
          </p:nvPr>
        </p:nvSpPr>
        <p:spPr>
          <a:xfrm>
            <a:off x="822950" y="6949425"/>
            <a:ext cx="6583675" cy="6583675"/>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
        <p:nvSpPr>
          <p:cNvPr id="273" name="Google Shape;273;p20: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fld id="{00000000-1234-1234-1234-123412341234}" type="slidenum">
              <a:rPr b="0" i="0" lang="en-US" sz="1800" u="none" cap="none" strike="noStrike">
                <a:solidFill>
                  <a:srgbClr val="000000"/>
                </a:solidFill>
                <a:latin typeface="Calibri"/>
                <a:ea typeface="Calibri"/>
                <a:cs typeface="Calibri"/>
                <a:sym typeface="Calibri"/>
              </a:rPr>
              <a:t>‹#›</a:t>
            </a:fld>
            <a:endParaRPr b="0" i="0" sz="18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p21:notes"/>
          <p:cNvSpPr/>
          <p:nvPr>
            <p:ph idx="2" type="sldImg"/>
          </p:nvPr>
        </p:nvSpPr>
        <p:spPr>
          <a:xfrm>
            <a:off x="1371850" y="1097275"/>
            <a:ext cx="5486650" cy="54864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2" name="Google Shape;282;p21:notes"/>
          <p:cNvSpPr txBox="1"/>
          <p:nvPr>
            <p:ph idx="1" type="body"/>
          </p:nvPr>
        </p:nvSpPr>
        <p:spPr>
          <a:xfrm>
            <a:off x="822950" y="6949425"/>
            <a:ext cx="6583675" cy="6583675"/>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
        <p:nvSpPr>
          <p:cNvPr id="283" name="Google Shape;283;p21: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fld id="{00000000-1234-1234-1234-123412341234}" type="slidenum">
              <a:rPr b="0" i="0" lang="en-US" sz="1800" u="none" cap="none" strike="noStrike">
                <a:solidFill>
                  <a:srgbClr val="000000"/>
                </a:solidFill>
                <a:latin typeface="Calibri"/>
                <a:ea typeface="Calibri"/>
                <a:cs typeface="Calibri"/>
                <a:sym typeface="Calibri"/>
              </a:rPr>
              <a:t>‹#›</a:t>
            </a:fld>
            <a:endParaRPr b="0" i="0" sz="18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p22:notes"/>
          <p:cNvSpPr txBox="1"/>
          <p:nvPr>
            <p:ph idx="1" type="body"/>
          </p:nvPr>
        </p:nvSpPr>
        <p:spPr>
          <a:xfrm>
            <a:off x="822950" y="6949425"/>
            <a:ext cx="6583675" cy="65836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22:notes"/>
          <p:cNvSpPr/>
          <p:nvPr>
            <p:ph idx="2" type="sldImg"/>
          </p:nvPr>
        </p:nvSpPr>
        <p:spPr>
          <a:xfrm>
            <a:off x="1371850" y="1097275"/>
            <a:ext cx="5486650" cy="54864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p23:notes"/>
          <p:cNvSpPr/>
          <p:nvPr>
            <p:ph idx="2" type="sldImg"/>
          </p:nvPr>
        </p:nvSpPr>
        <p:spPr>
          <a:xfrm>
            <a:off x="1371850" y="1097275"/>
            <a:ext cx="5486650" cy="54864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5" name="Google Shape;305;p23:notes"/>
          <p:cNvSpPr txBox="1"/>
          <p:nvPr>
            <p:ph idx="1" type="body"/>
          </p:nvPr>
        </p:nvSpPr>
        <p:spPr>
          <a:xfrm>
            <a:off x="822950" y="6949425"/>
            <a:ext cx="6583675" cy="6583675"/>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
        <p:nvSpPr>
          <p:cNvPr id="306" name="Google Shape;306;p23: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fld id="{00000000-1234-1234-1234-123412341234}" type="slidenum">
              <a:rPr b="0" i="0" lang="en-US" sz="1800" u="none" cap="none" strike="noStrike">
                <a:solidFill>
                  <a:srgbClr val="000000"/>
                </a:solidFill>
                <a:latin typeface="Calibri"/>
                <a:ea typeface="Calibri"/>
                <a:cs typeface="Calibri"/>
                <a:sym typeface="Calibri"/>
              </a:rPr>
              <a:t>‹#›</a:t>
            </a:fld>
            <a:endParaRPr b="0" i="0" sz="18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p24:notes"/>
          <p:cNvSpPr/>
          <p:nvPr>
            <p:ph idx="2" type="sldImg"/>
          </p:nvPr>
        </p:nvSpPr>
        <p:spPr>
          <a:xfrm>
            <a:off x="1371850" y="1097275"/>
            <a:ext cx="5486650" cy="54864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8" name="Google Shape;328;p24:notes"/>
          <p:cNvSpPr txBox="1"/>
          <p:nvPr>
            <p:ph idx="1" type="body"/>
          </p:nvPr>
        </p:nvSpPr>
        <p:spPr>
          <a:xfrm>
            <a:off x="822950" y="6949425"/>
            <a:ext cx="6583675" cy="6583675"/>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
        <p:nvSpPr>
          <p:cNvPr id="329" name="Google Shape;329;p24: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fld id="{00000000-1234-1234-1234-123412341234}" type="slidenum">
              <a:rPr b="0" i="0" lang="en-US" sz="1800" u="none" cap="none" strike="noStrike">
                <a:solidFill>
                  <a:srgbClr val="000000"/>
                </a:solidFill>
                <a:latin typeface="Calibri"/>
                <a:ea typeface="Calibri"/>
                <a:cs typeface="Calibri"/>
                <a:sym typeface="Calibri"/>
              </a:rPr>
              <a:t>‹#›</a:t>
            </a:fld>
            <a:endParaRPr b="0" i="0" sz="18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p25:notes"/>
          <p:cNvSpPr txBox="1"/>
          <p:nvPr>
            <p:ph idx="1" type="body"/>
          </p:nvPr>
        </p:nvSpPr>
        <p:spPr>
          <a:xfrm>
            <a:off x="822950" y="6949425"/>
            <a:ext cx="6583675" cy="65836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25:notes"/>
          <p:cNvSpPr/>
          <p:nvPr>
            <p:ph idx="2" type="sldImg"/>
          </p:nvPr>
        </p:nvSpPr>
        <p:spPr>
          <a:xfrm>
            <a:off x="1371850" y="1097275"/>
            <a:ext cx="5486650" cy="54864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p26:notes"/>
          <p:cNvSpPr txBox="1"/>
          <p:nvPr>
            <p:ph idx="1" type="body"/>
          </p:nvPr>
        </p:nvSpPr>
        <p:spPr>
          <a:xfrm>
            <a:off x="822950" y="6949425"/>
            <a:ext cx="6583800" cy="6583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53" name="Google Shape;353;p26:notes"/>
          <p:cNvSpPr/>
          <p:nvPr>
            <p:ph idx="2" type="sldImg"/>
          </p:nvPr>
        </p:nvSpPr>
        <p:spPr>
          <a:xfrm>
            <a:off x="1371850" y="1097275"/>
            <a:ext cx="5486700" cy="54864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 name="Shape 54"/>
        <p:cNvGrpSpPr/>
        <p:nvPr/>
      </p:nvGrpSpPr>
      <p:grpSpPr>
        <a:xfrm>
          <a:off x="0" y="0"/>
          <a:ext cx="0" cy="0"/>
          <a:chOff x="0" y="0"/>
          <a:chExt cx="0" cy="0"/>
        </a:xfrm>
      </p:grpSpPr>
      <p:sp>
        <p:nvSpPr>
          <p:cNvPr id="55" name="Google Shape;55;p3: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6" name="Google Shape;56;p3: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100"/>
              <a:buNone/>
            </a:pPr>
            <a:r>
              <a:t/>
            </a:r>
            <a:endParaRPr sz="1200">
              <a:solidFill>
                <a:schemeClr val="dk1"/>
              </a:solidFill>
              <a:latin typeface="Calibri"/>
              <a:ea typeface="Calibri"/>
              <a:cs typeface="Calibri"/>
              <a:sym typeface="Calibri"/>
            </a:endParaRPr>
          </a:p>
        </p:txBody>
      </p:sp>
      <p:sp>
        <p:nvSpPr>
          <p:cNvPr id="57" name="Google Shape;57;p3: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fld id="{00000000-1234-1234-1234-123412341234}" type="slidenum">
              <a:rPr b="0" i="0" lang="en-US" sz="1800" u="none" cap="none" strike="noStrike">
                <a:solidFill>
                  <a:schemeClr val="dk1"/>
                </a:solidFill>
                <a:latin typeface="Calibri"/>
                <a:ea typeface="Calibri"/>
                <a:cs typeface="Calibri"/>
                <a:sym typeface="Calibri"/>
              </a:rPr>
              <a:t>‹#›</a:t>
            </a:fld>
            <a:endParaRPr b="0" i="0" sz="18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p4: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7" name="Google Shape;67;p4: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100"/>
              <a:buNone/>
            </a:pPr>
            <a:r>
              <a:t/>
            </a:r>
            <a:endParaRPr sz="1200">
              <a:solidFill>
                <a:schemeClr val="dk1"/>
              </a:solidFill>
              <a:latin typeface="Calibri"/>
              <a:ea typeface="Calibri"/>
              <a:cs typeface="Calibri"/>
              <a:sym typeface="Calibri"/>
            </a:endParaRPr>
          </a:p>
        </p:txBody>
      </p:sp>
      <p:sp>
        <p:nvSpPr>
          <p:cNvPr id="68" name="Google Shape;68;p4: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fld id="{00000000-1234-1234-1234-123412341234}" type="slidenum">
              <a:rPr b="0" i="0" lang="en-US" sz="1800" u="none" cap="none" strike="noStrike">
                <a:solidFill>
                  <a:schemeClr val="dk1"/>
                </a:solidFill>
                <a:latin typeface="Calibri"/>
                <a:ea typeface="Calibri"/>
                <a:cs typeface="Calibri"/>
                <a:sym typeface="Calibri"/>
              </a:rPr>
              <a:t>‹#›</a:t>
            </a:fld>
            <a:endParaRPr b="0" i="0" sz="18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5: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86" name="Google Shape;86;p5: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100"/>
              <a:buNone/>
            </a:pPr>
            <a:r>
              <a:t/>
            </a:r>
            <a:endParaRPr sz="1200">
              <a:solidFill>
                <a:schemeClr val="dk1"/>
              </a:solidFill>
              <a:latin typeface="Calibri"/>
              <a:ea typeface="Calibri"/>
              <a:cs typeface="Calibri"/>
              <a:sym typeface="Calibri"/>
            </a:endParaRPr>
          </a:p>
        </p:txBody>
      </p:sp>
      <p:sp>
        <p:nvSpPr>
          <p:cNvPr id="87" name="Google Shape;87;p5: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fld id="{00000000-1234-1234-1234-123412341234}" type="slidenum">
              <a:rPr b="0" i="0" lang="en-US" sz="1800" u="none" cap="none" strike="noStrike">
                <a:solidFill>
                  <a:schemeClr val="dk1"/>
                </a:solidFill>
                <a:latin typeface="Calibri"/>
                <a:ea typeface="Calibri"/>
                <a:cs typeface="Calibri"/>
                <a:sym typeface="Calibri"/>
              </a:rPr>
              <a:t>‹#›</a:t>
            </a:fld>
            <a:endParaRPr b="0" i="0" sz="18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p6: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06" name="Google Shape;106;p6: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100"/>
              <a:buNone/>
            </a:pPr>
            <a:r>
              <a:t/>
            </a:r>
            <a:endParaRPr sz="1200">
              <a:solidFill>
                <a:schemeClr val="dk1"/>
              </a:solidFill>
              <a:latin typeface="Calibri"/>
              <a:ea typeface="Calibri"/>
              <a:cs typeface="Calibri"/>
              <a:sym typeface="Calibri"/>
            </a:endParaRPr>
          </a:p>
        </p:txBody>
      </p:sp>
      <p:sp>
        <p:nvSpPr>
          <p:cNvPr id="107" name="Google Shape;107;p6: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fld id="{00000000-1234-1234-1234-123412341234}" type="slidenum">
              <a:rPr b="0" i="0" lang="en-US" sz="1800" u="none" cap="none" strike="noStrike">
                <a:solidFill>
                  <a:schemeClr val="dk1"/>
                </a:solidFill>
                <a:latin typeface="Calibri"/>
                <a:ea typeface="Calibri"/>
                <a:cs typeface="Calibri"/>
                <a:sym typeface="Calibri"/>
              </a:rPr>
              <a:t>‹#›</a:t>
            </a:fld>
            <a:endParaRPr b="0" i="0" sz="18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p7: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15" name="Google Shape;115;p7: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100"/>
              <a:buNone/>
            </a:pPr>
            <a:r>
              <a:t/>
            </a:r>
            <a:endParaRPr sz="1200">
              <a:solidFill>
                <a:schemeClr val="dk1"/>
              </a:solidFill>
              <a:latin typeface="Calibri"/>
              <a:ea typeface="Calibri"/>
              <a:cs typeface="Calibri"/>
              <a:sym typeface="Calibri"/>
            </a:endParaRPr>
          </a:p>
        </p:txBody>
      </p:sp>
      <p:sp>
        <p:nvSpPr>
          <p:cNvPr id="116" name="Google Shape;116;p7: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fld id="{00000000-1234-1234-1234-123412341234}" type="slidenum">
              <a:rPr b="0" i="0" lang="en-US" sz="1800" u="none" cap="none" strike="noStrike">
                <a:solidFill>
                  <a:schemeClr val="dk1"/>
                </a:solidFill>
                <a:latin typeface="Calibri"/>
                <a:ea typeface="Calibri"/>
                <a:cs typeface="Calibri"/>
                <a:sym typeface="Calibri"/>
              </a:rPr>
              <a:t>‹#›</a:t>
            </a:fld>
            <a:endParaRPr b="0" i="0" sz="18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p8: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23" name="Google Shape;123;p8: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100"/>
              <a:buNone/>
            </a:pPr>
            <a:r>
              <a:t/>
            </a:r>
            <a:endParaRPr sz="1200">
              <a:solidFill>
                <a:schemeClr val="dk1"/>
              </a:solidFill>
              <a:latin typeface="Calibri"/>
              <a:ea typeface="Calibri"/>
              <a:cs typeface="Calibri"/>
              <a:sym typeface="Calibri"/>
            </a:endParaRPr>
          </a:p>
        </p:txBody>
      </p:sp>
      <p:sp>
        <p:nvSpPr>
          <p:cNvPr id="124" name="Google Shape;124;p8: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fld id="{00000000-1234-1234-1234-123412341234}" type="slidenum">
              <a:rPr b="0" i="0" lang="en-US" sz="1800" u="none" cap="none" strike="noStrike">
                <a:solidFill>
                  <a:schemeClr val="dk1"/>
                </a:solidFill>
                <a:latin typeface="Calibri"/>
                <a:ea typeface="Calibri"/>
                <a:cs typeface="Calibri"/>
                <a:sym typeface="Calibri"/>
              </a:rPr>
              <a:t>‹#›</a:t>
            </a:fld>
            <a:endParaRPr b="0" i="0" sz="18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p9: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43" name="Google Shape;143;p9: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100"/>
              <a:buNone/>
            </a:pPr>
            <a:r>
              <a:t/>
            </a:r>
            <a:endParaRPr sz="1200">
              <a:solidFill>
                <a:schemeClr val="dk1"/>
              </a:solidFill>
              <a:latin typeface="Calibri"/>
              <a:ea typeface="Calibri"/>
              <a:cs typeface="Calibri"/>
              <a:sym typeface="Calibri"/>
            </a:endParaRPr>
          </a:p>
        </p:txBody>
      </p:sp>
      <p:sp>
        <p:nvSpPr>
          <p:cNvPr id="144" name="Google Shape;144;p9: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fld id="{00000000-1234-1234-1234-123412341234}" type="slidenum">
              <a:rPr b="0" i="0" lang="en-US" sz="1800" u="none" cap="none" strike="noStrike">
                <a:solidFill>
                  <a:schemeClr val="dk1"/>
                </a:solidFill>
                <a:latin typeface="Calibri"/>
                <a:ea typeface="Calibri"/>
                <a:cs typeface="Calibri"/>
                <a:sym typeface="Calibri"/>
              </a:rPr>
              <a:t>‹#›</a:t>
            </a:fld>
            <a:endParaRPr b="0" i="0" sz="1800" u="none" cap="none" strike="noStrike">
              <a:solidFill>
                <a:schemeClr val="dk1"/>
              </a:solidFill>
              <a:latin typeface="Calibri"/>
              <a:ea typeface="Calibri"/>
              <a:cs typeface="Calibri"/>
              <a:sym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hyperlink" Target="https://gamma.app/?utm_source=made-with-gamma" TargetMode="Externa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hyperlink" Target="https://gamma.app/?utm_source=made-with-gamma" TargetMode="Externa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hyperlink" Target="https://gamma.app/?utm_source=made-with-gamma" TargetMode="Externa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hyperlink" Target="https://gamma.app/?utm_source=made-with-gamma" TargetMode="Externa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hyperlink" Target="https://gamma.app/?utm_source=made-with-gamma" TargetMode="External"/><Relationship Id="rId3"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hyperlink" Target="https://gamma.app/?utm_source=made-with-gamma" TargetMode="External"/><Relationship Id="rId3"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hyperlink" Target="https://gamma.app/?utm_source=made-with-gamma" TargetMode="External"/><Relationship Id="rId3"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 master">
  <p:cSld name="Slide 1 master">
    <p:spTree>
      <p:nvGrpSpPr>
        <p:cNvPr id="6" name="Shape 6"/>
        <p:cNvGrpSpPr/>
        <p:nvPr/>
      </p:nvGrpSpPr>
      <p:grpSpPr>
        <a:xfrm>
          <a:off x="0" y="0"/>
          <a:ext cx="0" cy="0"/>
          <a:chOff x="0" y="0"/>
          <a:chExt cx="0" cy="0"/>
        </a:xfrm>
      </p:grpSpPr>
      <p:pic>
        <p:nvPicPr>
          <p:cNvPr descr="preencoded.png" id="7" name="Google Shape;7;p2"/>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8" name="Google Shape;8;p2"/>
          <p:cNvSpPr/>
          <p:nvPr/>
        </p:nvSpPr>
        <p:spPr>
          <a:xfrm>
            <a:off x="0" y="0"/>
            <a:ext cx="14630400" cy="8229600"/>
          </a:xfrm>
          <a:prstGeom prst="rect">
            <a:avLst/>
          </a:prstGeom>
          <a:solidFill>
            <a:srgbClr val="0B0C23">
              <a:alpha val="9450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preencoded.png" id="9" name="Google Shape;9;p2">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2 master">
  <p:cSld name="Slide 2 master">
    <p:spTree>
      <p:nvGrpSpPr>
        <p:cNvPr id="10" name="Shape 10"/>
        <p:cNvGrpSpPr/>
        <p:nvPr/>
      </p:nvGrpSpPr>
      <p:grpSpPr>
        <a:xfrm>
          <a:off x="0" y="0"/>
          <a:ext cx="0" cy="0"/>
          <a:chOff x="0" y="0"/>
          <a:chExt cx="0" cy="0"/>
        </a:xfrm>
      </p:grpSpPr>
      <p:pic>
        <p:nvPicPr>
          <p:cNvPr descr="preencoded.png" id="11" name="Google Shape;11;p3"/>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12" name="Google Shape;12;p3"/>
          <p:cNvSpPr/>
          <p:nvPr/>
        </p:nvSpPr>
        <p:spPr>
          <a:xfrm>
            <a:off x="0" y="0"/>
            <a:ext cx="14630400" cy="8229600"/>
          </a:xfrm>
          <a:prstGeom prst="rect">
            <a:avLst/>
          </a:prstGeom>
          <a:solidFill>
            <a:srgbClr val="0B0C23">
              <a:alpha val="9450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preencoded.png" id="13" name="Google Shape;13;p3">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3 master">
  <p:cSld name="Slide 3 master">
    <p:spTree>
      <p:nvGrpSpPr>
        <p:cNvPr id="14" name="Shape 14"/>
        <p:cNvGrpSpPr/>
        <p:nvPr/>
      </p:nvGrpSpPr>
      <p:grpSpPr>
        <a:xfrm>
          <a:off x="0" y="0"/>
          <a:ext cx="0" cy="0"/>
          <a:chOff x="0" y="0"/>
          <a:chExt cx="0" cy="0"/>
        </a:xfrm>
      </p:grpSpPr>
      <p:pic>
        <p:nvPicPr>
          <p:cNvPr descr="preencoded.png" id="15" name="Google Shape;15;p4"/>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16" name="Google Shape;16;p4"/>
          <p:cNvSpPr/>
          <p:nvPr/>
        </p:nvSpPr>
        <p:spPr>
          <a:xfrm>
            <a:off x="0" y="0"/>
            <a:ext cx="14630400" cy="8229600"/>
          </a:xfrm>
          <a:prstGeom prst="rect">
            <a:avLst/>
          </a:prstGeom>
          <a:solidFill>
            <a:srgbClr val="0B0C23">
              <a:alpha val="9450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preencoded.png" id="17" name="Google Shape;17;p4">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4 master">
  <p:cSld name="Slide 4 master">
    <p:spTree>
      <p:nvGrpSpPr>
        <p:cNvPr id="18" name="Shape 18"/>
        <p:cNvGrpSpPr/>
        <p:nvPr/>
      </p:nvGrpSpPr>
      <p:grpSpPr>
        <a:xfrm>
          <a:off x="0" y="0"/>
          <a:ext cx="0" cy="0"/>
          <a:chOff x="0" y="0"/>
          <a:chExt cx="0" cy="0"/>
        </a:xfrm>
      </p:grpSpPr>
      <p:pic>
        <p:nvPicPr>
          <p:cNvPr descr="preencoded.png" id="19" name="Google Shape;19;p5"/>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20" name="Google Shape;20;p5"/>
          <p:cNvSpPr/>
          <p:nvPr/>
        </p:nvSpPr>
        <p:spPr>
          <a:xfrm>
            <a:off x="0" y="0"/>
            <a:ext cx="14630400" cy="8229600"/>
          </a:xfrm>
          <a:prstGeom prst="rect">
            <a:avLst/>
          </a:prstGeom>
          <a:solidFill>
            <a:srgbClr val="0B0C23">
              <a:alpha val="9450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preencoded.png" id="21" name="Google Shape;21;p5">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p:cSld name="DEFAULT">
    <p:bg>
      <p:bgPr>
        <a:solidFill>
          <a:schemeClr val="lt1"/>
        </a:solidFill>
      </p:bgPr>
    </p:bg>
    <p:spTree>
      <p:nvGrpSpPr>
        <p:cNvPr id="22" name="Shape 22"/>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2 master">
  <p:cSld name="Slide 2 master">
    <p:spTree>
      <p:nvGrpSpPr>
        <p:cNvPr id="24" name="Shape 24"/>
        <p:cNvGrpSpPr/>
        <p:nvPr/>
      </p:nvGrpSpPr>
      <p:grpSpPr>
        <a:xfrm>
          <a:off x="0" y="0"/>
          <a:ext cx="0" cy="0"/>
          <a:chOff x="0" y="0"/>
          <a:chExt cx="0" cy="0"/>
        </a:xfrm>
      </p:grpSpPr>
      <p:sp>
        <p:nvSpPr>
          <p:cNvPr id="25" name="Google Shape;25;p8"/>
          <p:cNvSpPr/>
          <p:nvPr/>
        </p:nvSpPr>
        <p:spPr>
          <a:xfrm>
            <a:off x="0" y="0"/>
            <a:ext cx="14630400" cy="8229600"/>
          </a:xfrm>
          <a:prstGeom prst="rect">
            <a:avLst/>
          </a:prstGeom>
          <a:solidFill>
            <a:srgbClr val="150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8"/>
          <p:cNvSpPr/>
          <p:nvPr/>
        </p:nvSpPr>
        <p:spPr>
          <a:xfrm>
            <a:off x="0" y="0"/>
            <a:ext cx="14630400" cy="8229600"/>
          </a:xfrm>
          <a:prstGeom prst="rect">
            <a:avLst/>
          </a:prstGeom>
          <a:solidFill>
            <a:srgbClr val="0C0A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7" name="Google Shape;27;p8">
            <a:hlinkClick r:id="rId2"/>
          </p:cNvPr>
          <p:cNvPicPr preferRelativeResize="0"/>
          <p:nvPr/>
        </p:nvPicPr>
        <p:blipFill rotWithShape="1">
          <a:blip r:embed="rId3">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3 master">
  <p:cSld name="Slide 3 master">
    <p:spTree>
      <p:nvGrpSpPr>
        <p:cNvPr id="28" name="Shape 28"/>
        <p:cNvGrpSpPr/>
        <p:nvPr/>
      </p:nvGrpSpPr>
      <p:grpSpPr>
        <a:xfrm>
          <a:off x="0" y="0"/>
          <a:ext cx="0" cy="0"/>
          <a:chOff x="0" y="0"/>
          <a:chExt cx="0" cy="0"/>
        </a:xfrm>
      </p:grpSpPr>
      <p:sp>
        <p:nvSpPr>
          <p:cNvPr id="29" name="Google Shape;29;p9"/>
          <p:cNvSpPr/>
          <p:nvPr/>
        </p:nvSpPr>
        <p:spPr>
          <a:xfrm>
            <a:off x="0" y="0"/>
            <a:ext cx="14630400" cy="8229600"/>
          </a:xfrm>
          <a:prstGeom prst="rect">
            <a:avLst/>
          </a:prstGeom>
          <a:solidFill>
            <a:srgbClr val="150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9"/>
          <p:cNvSpPr/>
          <p:nvPr/>
        </p:nvSpPr>
        <p:spPr>
          <a:xfrm>
            <a:off x="0" y="0"/>
            <a:ext cx="14630400" cy="8229600"/>
          </a:xfrm>
          <a:prstGeom prst="rect">
            <a:avLst/>
          </a:prstGeom>
          <a:solidFill>
            <a:srgbClr val="0C0A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31" name="Google Shape;31;p9">
            <a:hlinkClick r:id="rId2"/>
          </p:cNvPr>
          <p:cNvPicPr preferRelativeResize="0"/>
          <p:nvPr/>
        </p:nvPicPr>
        <p:blipFill rotWithShape="1">
          <a:blip r:embed="rId3">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 master">
  <p:cSld name="Slide 1 master">
    <p:spTree>
      <p:nvGrpSpPr>
        <p:cNvPr id="32" name="Shape 32"/>
        <p:cNvGrpSpPr/>
        <p:nvPr/>
      </p:nvGrpSpPr>
      <p:grpSpPr>
        <a:xfrm>
          <a:off x="0" y="0"/>
          <a:ext cx="0" cy="0"/>
          <a:chOff x="0" y="0"/>
          <a:chExt cx="0" cy="0"/>
        </a:xfrm>
      </p:grpSpPr>
      <p:sp>
        <p:nvSpPr>
          <p:cNvPr id="33" name="Google Shape;33;p10"/>
          <p:cNvSpPr/>
          <p:nvPr/>
        </p:nvSpPr>
        <p:spPr>
          <a:xfrm>
            <a:off x="0" y="0"/>
            <a:ext cx="14630400" cy="8229600"/>
          </a:xfrm>
          <a:prstGeom prst="rect">
            <a:avLst/>
          </a:prstGeom>
          <a:solidFill>
            <a:srgbClr val="150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10"/>
          <p:cNvSpPr/>
          <p:nvPr/>
        </p:nvSpPr>
        <p:spPr>
          <a:xfrm>
            <a:off x="0" y="0"/>
            <a:ext cx="14630400" cy="8229600"/>
          </a:xfrm>
          <a:prstGeom prst="rect">
            <a:avLst/>
          </a:prstGeom>
          <a:solidFill>
            <a:srgbClr val="0C0A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35" name="Google Shape;35;p10">
            <a:hlinkClick r:id="rId2"/>
          </p:cNvPr>
          <p:cNvPicPr preferRelativeResize="0"/>
          <p:nvPr/>
        </p:nvPicPr>
        <p:blipFill rotWithShape="1">
          <a:blip r:embed="rId3">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p:cSld name="DEFAULT">
    <p:bg>
      <p:bgPr>
        <a:solidFill>
          <a:schemeClr val="lt1"/>
        </a:solidFill>
      </p:bgPr>
    </p:bg>
    <p:spTree>
      <p:nvGrpSpPr>
        <p:cNvPr id="36" name="Shape 36"/>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slideLayout" Target="../slideLayouts/slideLayout7.xml"/><Relationship Id="rId3" Type="http://schemas.openxmlformats.org/officeDocument/2006/relationships/slideLayout" Target="../slideLayouts/slideLayout8.xml"/><Relationship Id="rId4" Type="http://schemas.openxmlformats.org/officeDocument/2006/relationships/slideLayout" Target="../slideLayouts/slideLayout9.xml"/><Relationship Id="rId5"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 name="Shape 23"/>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53" r:id="rId1"/>
    <p:sldLayoutId id="2147483654" r:id="rId2"/>
    <p:sldLayoutId id="2147483655" r:id="rId3"/>
    <p:sldLayoutId id="2147483656" r:id="rId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2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image" Target="../media/image1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9.xml"/><Relationship Id="rId3" Type="http://schemas.openxmlformats.org/officeDocument/2006/relationships/image" Target="../media/image13.png"/><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0.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0.xml"/><Relationship Id="rId3" Type="http://schemas.openxmlformats.org/officeDocument/2006/relationships/image" Target="../media/image2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 Id="rId3" Type="http://schemas.openxmlformats.org/officeDocument/2006/relationships/image" Target="../media/image2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 Id="rId3" Type="http://schemas.openxmlformats.org/officeDocument/2006/relationships/image" Target="../media/image2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 Id="rId3" Type="http://schemas.openxmlformats.org/officeDocument/2006/relationships/image" Target="../media/image29.png"/><Relationship Id="rId4" Type="http://schemas.openxmlformats.org/officeDocument/2006/relationships/image" Target="../media/image25.png"/><Relationship Id="rId5" Type="http://schemas.openxmlformats.org/officeDocument/2006/relationships/image" Target="../media/image2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15.png"/><Relationship Id="rId4" Type="http://schemas.openxmlformats.org/officeDocument/2006/relationships/image" Target="../media/image3.png"/><Relationship Id="rId5" Type="http://schemas.openxmlformats.org/officeDocument/2006/relationships/image" Target="../media/image8.png"/><Relationship Id="rId6" Type="http://schemas.openxmlformats.org/officeDocument/2006/relationships/image" Target="../media/image19.png"/><Relationship Id="rId7" Type="http://schemas.openxmlformats.org/officeDocument/2006/relationships/image" Target="../media/image3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2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 name="Shape 41"/>
        <p:cNvGrpSpPr/>
        <p:nvPr/>
      </p:nvGrpSpPr>
      <p:grpSpPr>
        <a:xfrm>
          <a:off x="0" y="0"/>
          <a:ext cx="0" cy="0"/>
          <a:chOff x="0" y="0"/>
          <a:chExt cx="0" cy="0"/>
        </a:xfrm>
      </p:grpSpPr>
      <p:pic>
        <p:nvPicPr>
          <p:cNvPr descr="preencoded.png" id="42" name="Google Shape;42;p12"/>
          <p:cNvPicPr preferRelativeResize="0"/>
          <p:nvPr/>
        </p:nvPicPr>
        <p:blipFill rotWithShape="1">
          <a:blip r:embed="rId3">
            <a:alphaModFix/>
          </a:blip>
          <a:srcRect b="0" l="0" r="0" t="0"/>
          <a:stretch/>
        </p:blipFill>
        <p:spPr>
          <a:xfrm>
            <a:off x="9144000" y="0"/>
            <a:ext cx="5486400" cy="8229600"/>
          </a:xfrm>
          <a:prstGeom prst="rect">
            <a:avLst/>
          </a:prstGeom>
          <a:noFill/>
          <a:ln>
            <a:noFill/>
          </a:ln>
        </p:spPr>
      </p:pic>
      <p:sp>
        <p:nvSpPr>
          <p:cNvPr id="43" name="Google Shape;43;p12"/>
          <p:cNvSpPr/>
          <p:nvPr/>
        </p:nvSpPr>
        <p:spPr>
          <a:xfrm>
            <a:off x="473475" y="1078550"/>
            <a:ext cx="7947900" cy="2543700"/>
          </a:xfrm>
          <a:prstGeom prst="rect">
            <a:avLst/>
          </a:prstGeom>
          <a:noFill/>
          <a:ln>
            <a:noFill/>
          </a:ln>
        </p:spPr>
        <p:txBody>
          <a:bodyPr anchorCtr="0" anchor="t" bIns="0" lIns="0" spcFirstLastPara="1" rIns="0" wrap="square" tIns="0">
            <a:noAutofit/>
          </a:bodyPr>
          <a:lstStyle/>
          <a:p>
            <a:pPr indent="0" lvl="0" marL="0" marR="0" rtl="0" algn="l">
              <a:lnSpc>
                <a:spcPct val="125210"/>
              </a:lnSpc>
              <a:spcBef>
                <a:spcPts val="0"/>
              </a:spcBef>
              <a:spcAft>
                <a:spcPts val="0"/>
              </a:spcAft>
              <a:buClr>
                <a:srgbClr val="C6BFEE"/>
              </a:buClr>
              <a:buSzPts val="5950"/>
              <a:buFont typeface="Prompt Medium"/>
              <a:buNone/>
            </a:pPr>
            <a:r>
              <a:rPr i="0" lang="en-US" sz="5000" u="none" cap="none" strike="noStrike">
                <a:solidFill>
                  <a:srgbClr val="C6BFEE"/>
                </a:solidFill>
                <a:latin typeface="Prompt Medium"/>
                <a:ea typeface="Prompt Medium"/>
                <a:cs typeface="Prompt Medium"/>
                <a:sym typeface="Prompt Medium"/>
              </a:rPr>
              <a:t>Breast Cancer Detection Using Adaboost Classifier</a:t>
            </a:r>
            <a:endParaRPr i="0" sz="5000" u="none" cap="none" strike="noStrike">
              <a:solidFill>
                <a:srgbClr val="000000"/>
              </a:solidFill>
            </a:endParaRPr>
          </a:p>
        </p:txBody>
      </p:sp>
      <p:sp>
        <p:nvSpPr>
          <p:cNvPr id="44" name="Google Shape;44;p12"/>
          <p:cNvSpPr/>
          <p:nvPr/>
        </p:nvSpPr>
        <p:spPr>
          <a:xfrm>
            <a:off x="739425" y="3754648"/>
            <a:ext cx="7416000" cy="2853900"/>
          </a:xfrm>
          <a:prstGeom prst="rect">
            <a:avLst/>
          </a:prstGeom>
          <a:noFill/>
          <a:ln>
            <a:noFill/>
          </a:ln>
        </p:spPr>
        <p:txBody>
          <a:bodyPr anchorCtr="0" anchor="t" bIns="0" lIns="0" spcFirstLastPara="1" rIns="0" wrap="square" tIns="0">
            <a:noAutofit/>
          </a:bodyPr>
          <a:lstStyle/>
          <a:p>
            <a:pPr indent="0" lvl="0" marL="0" marR="0" rtl="0" algn="l">
              <a:lnSpc>
                <a:spcPct val="163157"/>
              </a:lnSpc>
              <a:spcBef>
                <a:spcPts val="0"/>
              </a:spcBef>
              <a:spcAft>
                <a:spcPts val="0"/>
              </a:spcAft>
              <a:buClr>
                <a:srgbClr val="DAD8E9"/>
              </a:buClr>
              <a:buSzPts val="1900"/>
              <a:buFont typeface="Mukta Light"/>
              <a:buNone/>
            </a:pPr>
            <a:r>
              <a:rPr i="0" lang="en-US" sz="2200" u="none" cap="none" strike="noStrike">
                <a:solidFill>
                  <a:srgbClr val="DAD8E9"/>
                </a:solidFill>
                <a:latin typeface="Roboto Medium"/>
                <a:ea typeface="Roboto Medium"/>
                <a:cs typeface="Roboto Medium"/>
                <a:sym typeface="Roboto Medium"/>
              </a:rPr>
              <a:t>In this </a:t>
            </a:r>
            <a:r>
              <a:rPr lang="en-US" sz="2200">
                <a:solidFill>
                  <a:srgbClr val="DAD8E9"/>
                </a:solidFill>
                <a:latin typeface="Roboto Medium"/>
                <a:ea typeface="Roboto Medium"/>
                <a:cs typeface="Roboto Medium"/>
                <a:sym typeface="Roboto Medium"/>
              </a:rPr>
              <a:t>Project</a:t>
            </a:r>
            <a:r>
              <a:rPr i="0" lang="en-US" sz="2200" u="none" cap="none" strike="noStrike">
                <a:solidFill>
                  <a:srgbClr val="DAD8E9"/>
                </a:solidFill>
                <a:latin typeface="Roboto Medium"/>
                <a:ea typeface="Roboto Medium"/>
                <a:cs typeface="Roboto Medium"/>
                <a:sym typeface="Roboto Medium"/>
              </a:rPr>
              <a:t>, we will dive into the world of breast cancer and the crucial role of early detection. We'll explore the types of breast cancer, the importance of timely diagnosis, and how machine learning is revolutionizing medical diagnostics.</a:t>
            </a:r>
            <a:endParaRPr i="0" sz="2200" u="none" cap="none" strike="noStrike">
              <a:solidFill>
                <a:schemeClr val="dk1"/>
              </a:solidFill>
              <a:latin typeface="Roboto Medium"/>
              <a:ea typeface="Roboto Medium"/>
              <a:cs typeface="Roboto Medium"/>
              <a:sym typeface="Roboto Medium"/>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21"/>
          <p:cNvSpPr/>
          <p:nvPr/>
        </p:nvSpPr>
        <p:spPr>
          <a:xfrm>
            <a:off x="12599758" y="7597108"/>
            <a:ext cx="1997400" cy="599100"/>
          </a:xfrm>
          <a:prstGeom prst="rect">
            <a:avLst/>
          </a:prstGeom>
          <a:solidFill>
            <a:srgbClr val="0A0B21"/>
          </a:solidFill>
          <a:ln cap="flat" cmpd="sng" w="12700">
            <a:solidFill>
              <a:srgbClr val="0A0B2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62" name="Google Shape;162;p21"/>
          <p:cNvSpPr/>
          <p:nvPr/>
        </p:nvSpPr>
        <p:spPr>
          <a:xfrm>
            <a:off x="1182650" y="750950"/>
            <a:ext cx="4863000" cy="918600"/>
          </a:xfrm>
          <a:prstGeom prst="rect">
            <a:avLst/>
          </a:prstGeom>
          <a:noFill/>
          <a:ln>
            <a:noFill/>
          </a:ln>
        </p:spPr>
        <p:txBody>
          <a:bodyPr anchorCtr="0" anchor="t" bIns="0" lIns="0" spcFirstLastPara="1" rIns="0" wrap="square" tIns="0">
            <a:noAutofit/>
          </a:bodyPr>
          <a:lstStyle/>
          <a:p>
            <a:pPr indent="0" lvl="0" marL="0" marR="0" rtl="0" algn="l">
              <a:lnSpc>
                <a:spcPct val="125581"/>
              </a:lnSpc>
              <a:spcBef>
                <a:spcPts val="0"/>
              </a:spcBef>
              <a:spcAft>
                <a:spcPts val="0"/>
              </a:spcAft>
              <a:buClr>
                <a:srgbClr val="C6BFEE"/>
              </a:buClr>
              <a:buSzPts val="4300"/>
              <a:buFont typeface="Prompt Medium"/>
              <a:buNone/>
            </a:pPr>
            <a:r>
              <a:rPr b="0" i="0" lang="en-US" sz="4300" u="none" cap="none" strike="noStrike">
                <a:solidFill>
                  <a:srgbClr val="C6BFEE"/>
                </a:solidFill>
                <a:latin typeface="Prompt Medium"/>
                <a:ea typeface="Prompt Medium"/>
                <a:cs typeface="Prompt Medium"/>
                <a:sym typeface="Prompt Medium"/>
              </a:rPr>
              <a:t>I</a:t>
            </a:r>
            <a:r>
              <a:rPr b="0" i="0" lang="en-US" sz="4500" u="none" cap="none" strike="noStrike">
                <a:solidFill>
                  <a:srgbClr val="C6BFEE"/>
                </a:solidFill>
                <a:latin typeface="Prompt Medium"/>
                <a:ea typeface="Prompt Medium"/>
                <a:cs typeface="Prompt Medium"/>
                <a:sym typeface="Prompt Medium"/>
              </a:rPr>
              <a:t>nference:</a:t>
            </a:r>
            <a:endParaRPr b="0" i="0" sz="4500" u="none" cap="none" strike="noStrike">
              <a:solidFill>
                <a:schemeClr val="dk1"/>
              </a:solidFill>
              <a:latin typeface="Calibri"/>
              <a:ea typeface="Calibri"/>
              <a:cs typeface="Calibri"/>
              <a:sym typeface="Calibri"/>
            </a:endParaRPr>
          </a:p>
        </p:txBody>
      </p:sp>
      <p:sp>
        <p:nvSpPr>
          <p:cNvPr id="163" name="Google Shape;163;p21"/>
          <p:cNvSpPr txBox="1"/>
          <p:nvPr/>
        </p:nvSpPr>
        <p:spPr>
          <a:xfrm>
            <a:off x="2298050" y="2129600"/>
            <a:ext cx="10301700" cy="4529100"/>
          </a:xfrm>
          <a:prstGeom prst="rect">
            <a:avLst/>
          </a:prstGeom>
          <a:noFill/>
          <a:ln>
            <a:noFill/>
          </a:ln>
        </p:spPr>
        <p:txBody>
          <a:bodyPr anchorCtr="0" anchor="t" bIns="91425" lIns="91425" spcFirstLastPara="1" rIns="91425" wrap="square" tIns="91425">
            <a:noAutofit/>
          </a:bodyPr>
          <a:lstStyle/>
          <a:p>
            <a:pPr indent="-400050" lvl="0" marL="457200" marR="0" rtl="0" algn="just">
              <a:lnSpc>
                <a:spcPct val="115000"/>
              </a:lnSpc>
              <a:spcBef>
                <a:spcPts val="1200"/>
              </a:spcBef>
              <a:spcAft>
                <a:spcPts val="0"/>
              </a:spcAft>
              <a:buClr>
                <a:schemeClr val="lt1"/>
              </a:buClr>
              <a:buSzPts val="2700"/>
              <a:buFont typeface="Arial"/>
              <a:buChar char="●"/>
            </a:pPr>
            <a:r>
              <a:rPr i="0" lang="en-US" sz="2700" u="none" cap="none" strike="noStrike">
                <a:solidFill>
                  <a:schemeClr val="lt1"/>
                </a:solidFill>
                <a:latin typeface="Roboto Medium"/>
                <a:ea typeface="Roboto Medium"/>
                <a:cs typeface="Roboto Medium"/>
                <a:sym typeface="Roboto Medium"/>
              </a:rPr>
              <a:t>Shape: 569 samples, 31 features – sufficient data for classification.</a:t>
            </a:r>
            <a:endParaRPr i="0" sz="2700" u="none" cap="none" strike="noStrike">
              <a:solidFill>
                <a:schemeClr val="lt1"/>
              </a:solidFill>
              <a:latin typeface="Roboto Medium"/>
              <a:ea typeface="Roboto Medium"/>
              <a:cs typeface="Roboto Medium"/>
              <a:sym typeface="Roboto Medium"/>
            </a:endParaRPr>
          </a:p>
          <a:p>
            <a:pPr indent="0" lvl="0" marL="457200" marR="0" rtl="0" algn="just">
              <a:lnSpc>
                <a:spcPct val="115000"/>
              </a:lnSpc>
              <a:spcBef>
                <a:spcPts val="1200"/>
              </a:spcBef>
              <a:spcAft>
                <a:spcPts val="0"/>
              </a:spcAft>
              <a:buClr>
                <a:srgbClr val="000000"/>
              </a:buClr>
              <a:buSzPts val="2700"/>
              <a:buFont typeface="Arial"/>
              <a:buNone/>
            </a:pPr>
            <a:r>
              <a:t/>
            </a:r>
            <a:endParaRPr i="0" sz="2700" u="none" cap="none" strike="noStrike">
              <a:solidFill>
                <a:schemeClr val="lt1"/>
              </a:solidFill>
              <a:latin typeface="Roboto Medium"/>
              <a:ea typeface="Roboto Medium"/>
              <a:cs typeface="Roboto Medium"/>
              <a:sym typeface="Roboto Medium"/>
            </a:endParaRPr>
          </a:p>
          <a:p>
            <a:pPr indent="-400050" lvl="0" marL="457200" marR="0" rtl="0" algn="just">
              <a:lnSpc>
                <a:spcPct val="115000"/>
              </a:lnSpc>
              <a:spcBef>
                <a:spcPts val="1200"/>
              </a:spcBef>
              <a:spcAft>
                <a:spcPts val="0"/>
              </a:spcAft>
              <a:buClr>
                <a:schemeClr val="lt1"/>
              </a:buClr>
              <a:buSzPts val="2700"/>
              <a:buFont typeface="Arial"/>
              <a:buChar char="●"/>
            </a:pPr>
            <a:r>
              <a:rPr i="0" lang="en-US" sz="2700" u="none" cap="none" strike="noStrike">
                <a:solidFill>
                  <a:schemeClr val="lt1"/>
                </a:solidFill>
                <a:latin typeface="Roboto Medium"/>
                <a:ea typeface="Roboto Medium"/>
                <a:cs typeface="Roboto Medium"/>
                <a:sym typeface="Roboto Medium"/>
              </a:rPr>
              <a:t>No Duplicates or Nulls: Dataset is clean, ready for modeling.</a:t>
            </a:r>
            <a:endParaRPr i="0" sz="2700" u="none" cap="none" strike="noStrike">
              <a:solidFill>
                <a:schemeClr val="lt1"/>
              </a:solidFill>
              <a:latin typeface="Roboto Medium"/>
              <a:ea typeface="Roboto Medium"/>
              <a:cs typeface="Roboto Medium"/>
              <a:sym typeface="Roboto Medium"/>
            </a:endParaRPr>
          </a:p>
          <a:p>
            <a:pPr indent="0" lvl="0" marL="457200" marR="0" rtl="0" algn="just">
              <a:lnSpc>
                <a:spcPct val="115000"/>
              </a:lnSpc>
              <a:spcBef>
                <a:spcPts val="1200"/>
              </a:spcBef>
              <a:spcAft>
                <a:spcPts val="0"/>
              </a:spcAft>
              <a:buClr>
                <a:srgbClr val="000000"/>
              </a:buClr>
              <a:buSzPts val="2700"/>
              <a:buFont typeface="Arial"/>
              <a:buNone/>
            </a:pPr>
            <a:r>
              <a:t/>
            </a:r>
            <a:endParaRPr i="0" sz="2700" u="none" cap="none" strike="noStrike">
              <a:solidFill>
                <a:schemeClr val="lt1"/>
              </a:solidFill>
              <a:latin typeface="Roboto Medium"/>
              <a:ea typeface="Roboto Medium"/>
              <a:cs typeface="Roboto Medium"/>
              <a:sym typeface="Roboto Medium"/>
            </a:endParaRPr>
          </a:p>
          <a:p>
            <a:pPr indent="-400050" lvl="0" marL="457200" marR="0" rtl="0" algn="just">
              <a:lnSpc>
                <a:spcPct val="115000"/>
              </a:lnSpc>
              <a:spcBef>
                <a:spcPts val="1200"/>
              </a:spcBef>
              <a:spcAft>
                <a:spcPts val="0"/>
              </a:spcAft>
              <a:buClr>
                <a:schemeClr val="lt1"/>
              </a:buClr>
              <a:buSzPts val="2700"/>
              <a:buFont typeface="Arial"/>
              <a:buChar char="●"/>
            </a:pPr>
            <a:r>
              <a:rPr i="0" lang="en-US" sz="2700" u="none" cap="none" strike="noStrike">
                <a:solidFill>
                  <a:schemeClr val="lt1"/>
                </a:solidFill>
                <a:latin typeface="Roboto Medium"/>
                <a:ea typeface="Roboto Medium"/>
                <a:cs typeface="Roboto Medium"/>
                <a:sym typeface="Roboto Medium"/>
              </a:rPr>
              <a:t>Train-Test Split: 70% training (398 samples) and 30% testing (171 samples), ensuring reliable model evaluation.</a:t>
            </a:r>
            <a:endParaRPr i="0" sz="2700" u="none" cap="none" strike="noStrike">
              <a:solidFill>
                <a:schemeClr val="lt1"/>
              </a:solidFill>
              <a:latin typeface="Roboto Medium"/>
              <a:ea typeface="Roboto Medium"/>
              <a:cs typeface="Roboto Medium"/>
              <a:sym typeface="Roboto Medium"/>
            </a:endParaRPr>
          </a:p>
          <a:p>
            <a:pPr indent="0" lvl="0" marL="0" marR="0" rtl="0" algn="l">
              <a:lnSpc>
                <a:spcPct val="100000"/>
              </a:lnSpc>
              <a:spcBef>
                <a:spcPts val="1200"/>
              </a:spcBef>
              <a:spcAft>
                <a:spcPts val="0"/>
              </a:spcAft>
              <a:buClr>
                <a:srgbClr val="000000"/>
              </a:buClr>
              <a:buSzPts val="1400"/>
              <a:buFont typeface="Arial"/>
              <a:buNone/>
            </a:pPr>
            <a:r>
              <a:t/>
            </a:r>
            <a:endParaRPr i="0" sz="1400" u="none" cap="none" strike="noStrike">
              <a:solidFill>
                <a:srgbClr val="000000"/>
              </a:solidFill>
              <a:latin typeface="Roboto Medium"/>
              <a:ea typeface="Roboto Medium"/>
              <a:cs typeface="Roboto Medium"/>
              <a:sym typeface="Roboto Medium"/>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22"/>
          <p:cNvSpPr/>
          <p:nvPr/>
        </p:nvSpPr>
        <p:spPr>
          <a:xfrm>
            <a:off x="996700" y="839025"/>
            <a:ext cx="11952600" cy="720000"/>
          </a:xfrm>
          <a:prstGeom prst="rect">
            <a:avLst/>
          </a:prstGeom>
          <a:noFill/>
          <a:ln>
            <a:noFill/>
          </a:ln>
        </p:spPr>
        <p:txBody>
          <a:bodyPr anchorCtr="0" anchor="t" bIns="0" lIns="0" spcFirstLastPara="1" rIns="0" wrap="square" tIns="0">
            <a:noAutofit/>
          </a:bodyPr>
          <a:lstStyle/>
          <a:p>
            <a:pPr indent="0" lvl="0" marL="0" marR="0" rtl="0" algn="l">
              <a:lnSpc>
                <a:spcPct val="123684"/>
              </a:lnSpc>
              <a:spcBef>
                <a:spcPts val="0"/>
              </a:spcBef>
              <a:spcAft>
                <a:spcPts val="0"/>
              </a:spcAft>
              <a:buClr>
                <a:srgbClr val="DAD8E9"/>
              </a:buClr>
              <a:buSzPts val="1900"/>
              <a:buFont typeface="Prompt Medium"/>
              <a:buNone/>
            </a:pPr>
            <a:r>
              <a:rPr i="0" lang="en-US" sz="3600" u="none" cap="none" strike="noStrike">
                <a:solidFill>
                  <a:srgbClr val="C6BFEE"/>
                </a:solidFill>
                <a:latin typeface="Prompt SemiBold"/>
                <a:ea typeface="Prompt SemiBold"/>
                <a:cs typeface="Prompt SemiBold"/>
                <a:sym typeface="Prompt SemiBold"/>
              </a:rPr>
              <a:t>Distribution of Target Variable (Benign vs Malignant)</a:t>
            </a:r>
            <a:endParaRPr i="0" sz="3600" u="none" cap="none" strike="noStrike">
              <a:solidFill>
                <a:srgbClr val="C6BFEE"/>
              </a:solidFill>
              <a:latin typeface="Prompt SemiBold"/>
              <a:ea typeface="Prompt SemiBold"/>
              <a:cs typeface="Prompt SemiBold"/>
              <a:sym typeface="Prompt SemiBold"/>
            </a:endParaRPr>
          </a:p>
        </p:txBody>
      </p:sp>
      <p:sp>
        <p:nvSpPr>
          <p:cNvPr id="169" name="Google Shape;169;p22"/>
          <p:cNvSpPr/>
          <p:nvPr/>
        </p:nvSpPr>
        <p:spPr>
          <a:xfrm>
            <a:off x="12599758" y="7597108"/>
            <a:ext cx="1997392" cy="599242"/>
          </a:xfrm>
          <a:prstGeom prst="rect">
            <a:avLst/>
          </a:prstGeom>
          <a:solidFill>
            <a:srgbClr val="0A0B21"/>
          </a:solidFill>
          <a:ln cap="flat" cmpd="sng" w="12700">
            <a:solidFill>
              <a:srgbClr val="0A0B2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70" name="Google Shape;170;p22"/>
          <p:cNvSpPr txBox="1"/>
          <p:nvPr/>
        </p:nvSpPr>
        <p:spPr>
          <a:xfrm>
            <a:off x="7596025" y="2472450"/>
            <a:ext cx="6585300" cy="4970400"/>
          </a:xfrm>
          <a:prstGeom prst="rect">
            <a:avLst/>
          </a:prstGeom>
          <a:noFill/>
          <a:ln>
            <a:noFill/>
          </a:ln>
        </p:spPr>
        <p:txBody>
          <a:bodyPr anchorCtr="0" anchor="t" bIns="91425" lIns="91425" spcFirstLastPara="1" rIns="91425" wrap="square" tIns="91425">
            <a:noAutofit/>
          </a:bodyPr>
          <a:lstStyle/>
          <a:p>
            <a:pPr indent="-381000" lvl="0" marL="457200" marR="0" rtl="0" algn="just">
              <a:lnSpc>
                <a:spcPct val="100000"/>
              </a:lnSpc>
              <a:spcBef>
                <a:spcPts val="0"/>
              </a:spcBef>
              <a:spcAft>
                <a:spcPts val="0"/>
              </a:spcAft>
              <a:buClr>
                <a:schemeClr val="lt1"/>
              </a:buClr>
              <a:buSzPts val="2400"/>
              <a:buFont typeface="Roboto Medium"/>
              <a:buChar char="➢"/>
            </a:pPr>
            <a:r>
              <a:rPr i="0" lang="en-US" sz="2400" u="none" cap="none" strike="noStrike">
                <a:solidFill>
                  <a:schemeClr val="lt1"/>
                </a:solidFill>
                <a:latin typeface="Roboto Medium"/>
                <a:ea typeface="Roboto Medium"/>
                <a:cs typeface="Roboto Medium"/>
                <a:sym typeface="Roboto Medium"/>
              </a:rPr>
              <a:t>The countplot helps to understand the imbalance between the two classes (Benign vs Malignant) and provides an immediate visual comparison.</a:t>
            </a:r>
            <a:endParaRPr i="0" sz="2400" u="none" cap="none" strike="noStrike">
              <a:solidFill>
                <a:schemeClr val="lt1"/>
              </a:solidFill>
              <a:latin typeface="Roboto Medium"/>
              <a:ea typeface="Roboto Medium"/>
              <a:cs typeface="Roboto Medium"/>
              <a:sym typeface="Roboto Medium"/>
            </a:endParaRPr>
          </a:p>
          <a:p>
            <a:pPr indent="0" lvl="0" marL="0" marR="0" rtl="0" algn="just">
              <a:lnSpc>
                <a:spcPct val="100000"/>
              </a:lnSpc>
              <a:spcBef>
                <a:spcPts val="0"/>
              </a:spcBef>
              <a:spcAft>
                <a:spcPts val="0"/>
              </a:spcAft>
              <a:buClr>
                <a:srgbClr val="000000"/>
              </a:buClr>
              <a:buSzPts val="2800"/>
              <a:buFont typeface="Arial"/>
              <a:buNone/>
            </a:pPr>
            <a:r>
              <a:t/>
            </a:r>
            <a:endParaRPr i="0" sz="2400" u="none" cap="none" strike="noStrike">
              <a:solidFill>
                <a:schemeClr val="lt1"/>
              </a:solidFill>
              <a:latin typeface="Roboto Medium"/>
              <a:ea typeface="Roboto Medium"/>
              <a:cs typeface="Roboto Medium"/>
              <a:sym typeface="Roboto Medium"/>
            </a:endParaRPr>
          </a:p>
          <a:p>
            <a:pPr indent="0" lvl="0" marL="0" marR="0" rtl="0" algn="just">
              <a:lnSpc>
                <a:spcPct val="100000"/>
              </a:lnSpc>
              <a:spcBef>
                <a:spcPts val="0"/>
              </a:spcBef>
              <a:spcAft>
                <a:spcPts val="0"/>
              </a:spcAft>
              <a:buClr>
                <a:schemeClr val="dk1"/>
              </a:buClr>
              <a:buSzPts val="1100"/>
              <a:buFont typeface="Arial"/>
              <a:buNone/>
            </a:pPr>
            <a:r>
              <a:t/>
            </a:r>
            <a:endParaRPr i="0" sz="2400" u="none" cap="none" strike="noStrike">
              <a:solidFill>
                <a:schemeClr val="lt1"/>
              </a:solidFill>
              <a:latin typeface="Roboto Medium"/>
              <a:ea typeface="Roboto Medium"/>
              <a:cs typeface="Roboto Medium"/>
              <a:sym typeface="Roboto Medium"/>
            </a:endParaRPr>
          </a:p>
          <a:p>
            <a:pPr indent="-381000" lvl="0" marL="457200" marR="0" rtl="0" algn="just">
              <a:lnSpc>
                <a:spcPct val="100000"/>
              </a:lnSpc>
              <a:spcBef>
                <a:spcPts val="0"/>
              </a:spcBef>
              <a:spcAft>
                <a:spcPts val="0"/>
              </a:spcAft>
              <a:buClr>
                <a:schemeClr val="lt1"/>
              </a:buClr>
              <a:buSzPts val="2400"/>
              <a:buFont typeface="Times New Roman"/>
              <a:buChar char="➢"/>
            </a:pPr>
            <a:r>
              <a:rPr i="0" lang="en-US" sz="2400" u="none" cap="none" strike="noStrike">
                <a:solidFill>
                  <a:schemeClr val="lt1"/>
                </a:solidFill>
                <a:latin typeface="Roboto Medium"/>
                <a:ea typeface="Roboto Medium"/>
                <a:cs typeface="Roboto Medium"/>
                <a:sym typeface="Roboto Medium"/>
              </a:rPr>
              <a:t>Actionable Insight: This visualization can help in balancing the dataset for modeling if there's a significant class imbalance.</a:t>
            </a:r>
            <a:endParaRPr i="0" sz="2400" u="none" cap="none" strike="noStrike">
              <a:solidFill>
                <a:schemeClr val="lt1"/>
              </a:solidFill>
              <a:latin typeface="Roboto Medium"/>
              <a:ea typeface="Roboto Medium"/>
              <a:cs typeface="Roboto Medium"/>
              <a:sym typeface="Roboto Medium"/>
            </a:endParaRPr>
          </a:p>
          <a:p>
            <a:pPr indent="0" lvl="0" marL="0" marR="0" rtl="0" algn="just">
              <a:lnSpc>
                <a:spcPct val="100000"/>
              </a:lnSpc>
              <a:spcBef>
                <a:spcPts val="0"/>
              </a:spcBef>
              <a:spcAft>
                <a:spcPts val="0"/>
              </a:spcAft>
              <a:buClr>
                <a:srgbClr val="000000"/>
              </a:buClr>
              <a:buSzPts val="1400"/>
              <a:buFont typeface="Arial"/>
              <a:buNone/>
            </a:pPr>
            <a:r>
              <a:t/>
            </a:r>
            <a:endParaRPr i="0" sz="2400" u="none" cap="none" strike="noStrike">
              <a:solidFill>
                <a:srgbClr val="000000"/>
              </a:solidFill>
              <a:latin typeface="Roboto Medium"/>
              <a:ea typeface="Roboto Medium"/>
              <a:cs typeface="Roboto Medium"/>
              <a:sym typeface="Roboto Medium"/>
            </a:endParaRPr>
          </a:p>
        </p:txBody>
      </p:sp>
      <p:pic>
        <p:nvPicPr>
          <p:cNvPr id="171" name="Google Shape;171;p22"/>
          <p:cNvPicPr preferRelativeResize="0"/>
          <p:nvPr/>
        </p:nvPicPr>
        <p:blipFill>
          <a:blip r:embed="rId3">
            <a:alphaModFix/>
          </a:blip>
          <a:stretch>
            <a:fillRect/>
          </a:stretch>
        </p:blipFill>
        <p:spPr>
          <a:xfrm>
            <a:off x="871999" y="1944750"/>
            <a:ext cx="6234925" cy="451430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3"/>
          <p:cNvSpPr/>
          <p:nvPr/>
        </p:nvSpPr>
        <p:spPr>
          <a:xfrm>
            <a:off x="1343350" y="563300"/>
            <a:ext cx="7680000" cy="792900"/>
          </a:xfrm>
          <a:prstGeom prst="rect">
            <a:avLst/>
          </a:prstGeom>
          <a:noFill/>
          <a:ln>
            <a:noFill/>
          </a:ln>
        </p:spPr>
        <p:txBody>
          <a:bodyPr anchorCtr="0" anchor="t" bIns="0" lIns="0" spcFirstLastPara="1" rIns="0" wrap="square" tIns="0">
            <a:noAutofit/>
          </a:bodyPr>
          <a:lstStyle/>
          <a:p>
            <a:pPr indent="0" lvl="0" marL="0" marR="0" rtl="0" algn="l">
              <a:lnSpc>
                <a:spcPct val="123684"/>
              </a:lnSpc>
              <a:spcBef>
                <a:spcPts val="0"/>
              </a:spcBef>
              <a:spcAft>
                <a:spcPts val="0"/>
              </a:spcAft>
              <a:buClr>
                <a:srgbClr val="DAD8E9"/>
              </a:buClr>
              <a:buSzPts val="1900"/>
              <a:buFont typeface="Prompt Medium"/>
              <a:buNone/>
            </a:pPr>
            <a:r>
              <a:rPr i="0" lang="en-US" sz="3400" u="none" cap="none" strike="noStrike">
                <a:solidFill>
                  <a:srgbClr val="C6BFEE"/>
                </a:solidFill>
                <a:latin typeface="Prompt SemiBold"/>
                <a:ea typeface="Prompt SemiBold"/>
                <a:cs typeface="Prompt SemiBold"/>
                <a:sym typeface="Prompt SemiBold"/>
              </a:rPr>
              <a:t>Correlation Heatmap of Features</a:t>
            </a:r>
            <a:endParaRPr i="0" sz="3500" u="none" cap="none" strike="noStrike">
              <a:solidFill>
                <a:srgbClr val="C6BFEE"/>
              </a:solidFill>
              <a:latin typeface="Prompt SemiBold"/>
              <a:ea typeface="Prompt SemiBold"/>
              <a:cs typeface="Prompt SemiBold"/>
              <a:sym typeface="Prompt SemiBold"/>
            </a:endParaRPr>
          </a:p>
        </p:txBody>
      </p:sp>
      <p:sp>
        <p:nvSpPr>
          <p:cNvPr id="177" name="Google Shape;177;p23"/>
          <p:cNvSpPr txBox="1"/>
          <p:nvPr/>
        </p:nvSpPr>
        <p:spPr>
          <a:xfrm>
            <a:off x="8849600" y="2051750"/>
            <a:ext cx="5244900" cy="5180700"/>
          </a:xfrm>
          <a:prstGeom prst="rect">
            <a:avLst/>
          </a:prstGeom>
          <a:noFill/>
          <a:ln>
            <a:noFill/>
          </a:ln>
        </p:spPr>
        <p:txBody>
          <a:bodyPr anchorCtr="0" anchor="t" bIns="91425" lIns="91425" spcFirstLastPara="1" rIns="91425" wrap="square" tIns="91425">
            <a:noAutofit/>
          </a:bodyPr>
          <a:lstStyle/>
          <a:p>
            <a:pPr indent="-381000" lvl="0" marL="457200" marR="0" rtl="0" algn="just">
              <a:lnSpc>
                <a:spcPct val="100000"/>
              </a:lnSpc>
              <a:spcBef>
                <a:spcPts val="0"/>
              </a:spcBef>
              <a:spcAft>
                <a:spcPts val="0"/>
              </a:spcAft>
              <a:buClr>
                <a:schemeClr val="lt1"/>
              </a:buClr>
              <a:buSzPts val="2400"/>
              <a:buFont typeface="Roboto Medium"/>
              <a:buChar char="➢"/>
            </a:pPr>
            <a:r>
              <a:rPr i="0" lang="en-US" sz="2400" u="none" cap="none" strike="noStrike">
                <a:solidFill>
                  <a:schemeClr val="lt1"/>
                </a:solidFill>
                <a:latin typeface="Roboto Medium"/>
                <a:ea typeface="Roboto Medium"/>
                <a:cs typeface="Roboto Medium"/>
                <a:sym typeface="Roboto Medium"/>
              </a:rPr>
              <a:t>Correlations helps to identify relationships between features that may be important for building predictive models.</a:t>
            </a:r>
            <a:endParaRPr i="0" sz="2400" u="none" cap="none" strike="noStrike">
              <a:solidFill>
                <a:schemeClr val="lt1"/>
              </a:solidFill>
              <a:latin typeface="Roboto Medium"/>
              <a:ea typeface="Roboto Medium"/>
              <a:cs typeface="Roboto Medium"/>
              <a:sym typeface="Roboto Medium"/>
            </a:endParaRPr>
          </a:p>
          <a:p>
            <a:pPr indent="0" lvl="0" marL="457200" marR="0" rtl="0" algn="just">
              <a:lnSpc>
                <a:spcPct val="100000"/>
              </a:lnSpc>
              <a:spcBef>
                <a:spcPts val="0"/>
              </a:spcBef>
              <a:spcAft>
                <a:spcPts val="0"/>
              </a:spcAft>
              <a:buClr>
                <a:srgbClr val="000000"/>
              </a:buClr>
              <a:buSzPts val="2800"/>
              <a:buFont typeface="Arial"/>
              <a:buNone/>
            </a:pPr>
            <a:r>
              <a:t/>
            </a:r>
            <a:endParaRPr i="0" sz="2400" u="none" cap="none" strike="noStrike">
              <a:solidFill>
                <a:schemeClr val="lt1"/>
              </a:solidFill>
              <a:latin typeface="Roboto Medium"/>
              <a:ea typeface="Roboto Medium"/>
              <a:cs typeface="Roboto Medium"/>
              <a:sym typeface="Roboto Medium"/>
            </a:endParaRPr>
          </a:p>
          <a:p>
            <a:pPr indent="0" lvl="0" marL="457200" marR="0" rtl="0" algn="just">
              <a:lnSpc>
                <a:spcPct val="100000"/>
              </a:lnSpc>
              <a:spcBef>
                <a:spcPts val="0"/>
              </a:spcBef>
              <a:spcAft>
                <a:spcPts val="0"/>
              </a:spcAft>
              <a:buClr>
                <a:srgbClr val="000000"/>
              </a:buClr>
              <a:buSzPts val="2800"/>
              <a:buFont typeface="Arial"/>
              <a:buNone/>
            </a:pPr>
            <a:r>
              <a:t/>
            </a:r>
            <a:endParaRPr i="0" sz="2400" u="none" cap="none" strike="noStrike">
              <a:solidFill>
                <a:schemeClr val="lt1"/>
              </a:solidFill>
              <a:latin typeface="Roboto Medium"/>
              <a:ea typeface="Roboto Medium"/>
              <a:cs typeface="Roboto Medium"/>
              <a:sym typeface="Roboto Medium"/>
            </a:endParaRPr>
          </a:p>
          <a:p>
            <a:pPr indent="-381000" lvl="0" marL="457200" marR="0" rtl="0" algn="just">
              <a:lnSpc>
                <a:spcPct val="100000"/>
              </a:lnSpc>
              <a:spcBef>
                <a:spcPts val="0"/>
              </a:spcBef>
              <a:spcAft>
                <a:spcPts val="0"/>
              </a:spcAft>
              <a:buClr>
                <a:schemeClr val="lt1"/>
              </a:buClr>
              <a:buSzPts val="2400"/>
              <a:buFont typeface="Times New Roman"/>
              <a:buChar char="➢"/>
            </a:pPr>
            <a:r>
              <a:rPr i="0" lang="en-US" sz="2400" u="none" cap="none" strike="noStrike">
                <a:solidFill>
                  <a:schemeClr val="lt1"/>
                </a:solidFill>
                <a:latin typeface="Roboto Medium"/>
                <a:ea typeface="Roboto Medium"/>
                <a:cs typeface="Roboto Medium"/>
                <a:sym typeface="Roboto Medium"/>
              </a:rPr>
              <a:t>Color Intensity: Darker red values indicate stronger positive correlations, and blue values indicate negative correlations.</a:t>
            </a:r>
            <a:endParaRPr i="0" sz="2400" u="none" cap="none" strike="noStrike">
              <a:solidFill>
                <a:schemeClr val="lt1"/>
              </a:solidFill>
              <a:latin typeface="Roboto Medium"/>
              <a:ea typeface="Roboto Medium"/>
              <a:cs typeface="Roboto Medium"/>
              <a:sym typeface="Roboto Medium"/>
            </a:endParaRPr>
          </a:p>
        </p:txBody>
      </p:sp>
      <p:sp>
        <p:nvSpPr>
          <p:cNvPr id="178" name="Google Shape;178;p23"/>
          <p:cNvSpPr/>
          <p:nvPr/>
        </p:nvSpPr>
        <p:spPr>
          <a:xfrm>
            <a:off x="12599758" y="7597108"/>
            <a:ext cx="1997400" cy="599100"/>
          </a:xfrm>
          <a:prstGeom prst="rect">
            <a:avLst/>
          </a:prstGeom>
          <a:solidFill>
            <a:srgbClr val="0A0B21"/>
          </a:solidFill>
          <a:ln cap="flat" cmpd="sng" w="12700">
            <a:solidFill>
              <a:srgbClr val="0A0B2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179" name="Google Shape;179;p23"/>
          <p:cNvPicPr preferRelativeResize="0"/>
          <p:nvPr/>
        </p:nvPicPr>
        <p:blipFill>
          <a:blip r:embed="rId3">
            <a:alphaModFix/>
          </a:blip>
          <a:stretch>
            <a:fillRect/>
          </a:stretch>
        </p:blipFill>
        <p:spPr>
          <a:xfrm>
            <a:off x="623800" y="1356200"/>
            <a:ext cx="8044551" cy="6486349"/>
          </a:xfrm>
          <a:prstGeom prst="rect">
            <a:avLst/>
          </a:prstGeom>
          <a:noFill/>
          <a:ln>
            <a:noFill/>
          </a:ln>
        </p:spPr>
      </p:pic>
      <p:sp>
        <p:nvSpPr>
          <p:cNvPr id="180" name="Google Shape;180;p23"/>
          <p:cNvSpPr/>
          <p:nvPr/>
        </p:nvSpPr>
        <p:spPr>
          <a:xfrm>
            <a:off x="12599758" y="7597108"/>
            <a:ext cx="1997400" cy="599100"/>
          </a:xfrm>
          <a:prstGeom prst="rect">
            <a:avLst/>
          </a:prstGeom>
          <a:solidFill>
            <a:srgbClr val="0A0B21"/>
          </a:solidFill>
          <a:ln cap="flat" cmpd="sng" w="12700">
            <a:solidFill>
              <a:srgbClr val="0A0B2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24"/>
          <p:cNvSpPr/>
          <p:nvPr/>
        </p:nvSpPr>
        <p:spPr>
          <a:xfrm>
            <a:off x="1314375" y="534300"/>
            <a:ext cx="7680000" cy="792900"/>
          </a:xfrm>
          <a:prstGeom prst="rect">
            <a:avLst/>
          </a:prstGeom>
          <a:noFill/>
          <a:ln>
            <a:noFill/>
          </a:ln>
        </p:spPr>
        <p:txBody>
          <a:bodyPr anchorCtr="0" anchor="t" bIns="0" lIns="0" spcFirstLastPara="1" rIns="0" wrap="square" tIns="0">
            <a:noAutofit/>
          </a:bodyPr>
          <a:lstStyle/>
          <a:p>
            <a:pPr indent="0" lvl="0" marL="0" marR="0" rtl="0" algn="l">
              <a:lnSpc>
                <a:spcPct val="123684"/>
              </a:lnSpc>
              <a:spcBef>
                <a:spcPts val="0"/>
              </a:spcBef>
              <a:spcAft>
                <a:spcPts val="0"/>
              </a:spcAft>
              <a:buClr>
                <a:srgbClr val="DAD8E9"/>
              </a:buClr>
              <a:buSzPts val="1900"/>
              <a:buFont typeface="Prompt Medium"/>
              <a:buNone/>
            </a:pPr>
            <a:r>
              <a:t/>
            </a:r>
            <a:endParaRPr b="0" i="0" sz="3500" u="none" cap="none" strike="noStrike">
              <a:solidFill>
                <a:schemeClr val="dk1"/>
              </a:solidFill>
              <a:latin typeface="Lora SemiBold"/>
              <a:ea typeface="Lora SemiBold"/>
              <a:cs typeface="Lora SemiBold"/>
              <a:sym typeface="Lora SemiBold"/>
            </a:endParaRPr>
          </a:p>
        </p:txBody>
      </p:sp>
      <p:sp>
        <p:nvSpPr>
          <p:cNvPr id="186" name="Google Shape;186;p24"/>
          <p:cNvSpPr txBox="1"/>
          <p:nvPr/>
        </p:nvSpPr>
        <p:spPr>
          <a:xfrm>
            <a:off x="272275" y="351150"/>
            <a:ext cx="9359700" cy="13239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2400"/>
              </a:spcBef>
              <a:spcAft>
                <a:spcPts val="600"/>
              </a:spcAft>
              <a:buClr>
                <a:schemeClr val="dk1"/>
              </a:buClr>
              <a:buSzPts val="1100"/>
              <a:buFont typeface="Arial"/>
              <a:buNone/>
            </a:pPr>
            <a:r>
              <a:rPr b="1" i="0" lang="en-US" sz="3600" u="none" cap="none" strike="noStrike">
                <a:solidFill>
                  <a:srgbClr val="C6BFEE"/>
                </a:solidFill>
                <a:latin typeface="Prompt"/>
                <a:ea typeface="Prompt"/>
                <a:cs typeface="Prompt"/>
                <a:sym typeface="Prompt"/>
              </a:rPr>
              <a:t>AdaBoost and Ensemble Learning Types</a:t>
            </a:r>
            <a:endParaRPr b="1" i="0" sz="3600" u="none" cap="none" strike="noStrike">
              <a:solidFill>
                <a:srgbClr val="C6BFEE"/>
              </a:solidFill>
              <a:latin typeface="Prompt"/>
              <a:ea typeface="Prompt"/>
              <a:cs typeface="Prompt"/>
              <a:sym typeface="Prompt"/>
            </a:endParaRPr>
          </a:p>
        </p:txBody>
      </p:sp>
      <p:pic>
        <p:nvPicPr>
          <p:cNvPr id="187" name="Google Shape;187;p24"/>
          <p:cNvPicPr preferRelativeResize="0"/>
          <p:nvPr/>
        </p:nvPicPr>
        <p:blipFill rotWithShape="1">
          <a:blip r:embed="rId3">
            <a:alphaModFix/>
          </a:blip>
          <a:srcRect b="0" l="0" r="0" t="0"/>
          <a:stretch/>
        </p:blipFill>
        <p:spPr>
          <a:xfrm>
            <a:off x="9776875" y="0"/>
            <a:ext cx="4853525" cy="8229600"/>
          </a:xfrm>
          <a:prstGeom prst="rect">
            <a:avLst/>
          </a:prstGeom>
          <a:noFill/>
          <a:ln>
            <a:noFill/>
          </a:ln>
        </p:spPr>
      </p:pic>
      <p:sp>
        <p:nvSpPr>
          <p:cNvPr id="188" name="Google Shape;188;p24"/>
          <p:cNvSpPr txBox="1"/>
          <p:nvPr/>
        </p:nvSpPr>
        <p:spPr>
          <a:xfrm>
            <a:off x="272275" y="1736225"/>
            <a:ext cx="9504600" cy="6114300"/>
          </a:xfrm>
          <a:prstGeom prst="rect">
            <a:avLst/>
          </a:prstGeom>
          <a:noFill/>
          <a:ln>
            <a:noFill/>
          </a:ln>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Clr>
                <a:srgbClr val="000000"/>
              </a:buClr>
              <a:buSzPts val="2700"/>
              <a:buFont typeface="Arial"/>
              <a:buNone/>
            </a:pPr>
            <a:r>
              <a:rPr i="0" lang="en-US" sz="2400" u="none" cap="none" strike="noStrike">
                <a:solidFill>
                  <a:schemeClr val="lt1"/>
                </a:solidFill>
                <a:latin typeface="Roboto Medium"/>
                <a:ea typeface="Roboto Medium"/>
                <a:cs typeface="Roboto Medium"/>
                <a:sym typeface="Roboto Medium"/>
              </a:rPr>
              <a:t>AdaBoost (Adaptive Boosting) is a powerful ensemble learning technique that combines multiple weak classifiers to form a strong predictive model. It is a part of the Boosting family of algorithms.</a:t>
            </a:r>
            <a:endParaRPr i="0" sz="2400" u="none" cap="none" strike="noStrike">
              <a:solidFill>
                <a:schemeClr val="lt1"/>
              </a:solidFill>
              <a:latin typeface="Roboto Medium"/>
              <a:ea typeface="Roboto Medium"/>
              <a:cs typeface="Roboto Medium"/>
              <a:sym typeface="Roboto Medium"/>
            </a:endParaRPr>
          </a:p>
          <a:p>
            <a:pPr indent="0" lvl="0" marL="0" marR="0" rtl="0" algn="just">
              <a:lnSpc>
                <a:spcPct val="100000"/>
              </a:lnSpc>
              <a:spcBef>
                <a:spcPts val="0"/>
              </a:spcBef>
              <a:spcAft>
                <a:spcPts val="0"/>
              </a:spcAft>
              <a:buClr>
                <a:srgbClr val="000000"/>
              </a:buClr>
              <a:buSzPts val="2700"/>
              <a:buFont typeface="Arial"/>
              <a:buNone/>
            </a:pPr>
            <a:r>
              <a:t/>
            </a:r>
            <a:endParaRPr i="0" sz="2400" u="none" cap="none" strike="noStrike">
              <a:solidFill>
                <a:schemeClr val="lt1"/>
              </a:solidFill>
              <a:latin typeface="Roboto Medium"/>
              <a:ea typeface="Roboto Medium"/>
              <a:cs typeface="Roboto Medium"/>
              <a:sym typeface="Roboto Medium"/>
            </a:endParaRPr>
          </a:p>
          <a:p>
            <a:pPr indent="0" lvl="0" marL="0" marR="0" rtl="0" algn="just">
              <a:lnSpc>
                <a:spcPct val="115000"/>
              </a:lnSpc>
              <a:spcBef>
                <a:spcPts val="1200"/>
              </a:spcBef>
              <a:spcAft>
                <a:spcPts val="0"/>
              </a:spcAft>
              <a:buClr>
                <a:schemeClr val="dk1"/>
              </a:buClr>
              <a:buSzPts val="1100"/>
              <a:buFont typeface="Arial"/>
              <a:buNone/>
            </a:pPr>
            <a:r>
              <a:rPr i="0" lang="en-US" sz="2400" u="none" cap="none" strike="noStrike">
                <a:solidFill>
                  <a:schemeClr val="lt1"/>
                </a:solidFill>
                <a:latin typeface="Roboto Medium"/>
                <a:ea typeface="Roboto Medium"/>
                <a:cs typeface="Roboto Medium"/>
                <a:sym typeface="Roboto Medium"/>
              </a:rPr>
              <a:t>Ensemble techniques are of three types:</a:t>
            </a:r>
            <a:endParaRPr i="0" sz="2400" u="none" cap="none" strike="noStrike">
              <a:solidFill>
                <a:schemeClr val="lt1"/>
              </a:solidFill>
              <a:latin typeface="Roboto Medium"/>
              <a:ea typeface="Roboto Medium"/>
              <a:cs typeface="Roboto Medium"/>
              <a:sym typeface="Roboto Medium"/>
            </a:endParaRPr>
          </a:p>
          <a:p>
            <a:pPr indent="-361950" lvl="0" marL="457200" marR="0" rtl="0" algn="just">
              <a:lnSpc>
                <a:spcPct val="150000"/>
              </a:lnSpc>
              <a:spcBef>
                <a:spcPts val="1200"/>
              </a:spcBef>
              <a:spcAft>
                <a:spcPts val="0"/>
              </a:spcAft>
              <a:buClr>
                <a:schemeClr val="lt1"/>
              </a:buClr>
              <a:buSzPts val="2100"/>
              <a:buFont typeface="Arial"/>
              <a:buChar char="●"/>
            </a:pPr>
            <a:r>
              <a:rPr i="0" lang="en-US" sz="2100" u="none" cap="none" strike="noStrike">
                <a:solidFill>
                  <a:schemeClr val="lt1"/>
                </a:solidFill>
                <a:latin typeface="Roboto Medium"/>
                <a:ea typeface="Roboto Medium"/>
                <a:cs typeface="Roboto Medium"/>
                <a:sym typeface="Roboto Medium"/>
              </a:rPr>
              <a:t>Boosting (e.g., AdaBoost): Sequentially trains models, with each correcting the previous one's mistakes to reduce bias.</a:t>
            </a:r>
            <a:endParaRPr i="0" sz="2100" u="none" cap="none" strike="noStrike">
              <a:solidFill>
                <a:schemeClr val="lt1"/>
              </a:solidFill>
              <a:latin typeface="Roboto Medium"/>
              <a:ea typeface="Roboto Medium"/>
              <a:cs typeface="Roboto Medium"/>
              <a:sym typeface="Roboto Medium"/>
            </a:endParaRPr>
          </a:p>
          <a:p>
            <a:pPr indent="-361950" lvl="0" marL="457200" marR="0" rtl="0" algn="just">
              <a:lnSpc>
                <a:spcPct val="150000"/>
              </a:lnSpc>
              <a:spcBef>
                <a:spcPts val="0"/>
              </a:spcBef>
              <a:spcAft>
                <a:spcPts val="0"/>
              </a:spcAft>
              <a:buClr>
                <a:schemeClr val="lt1"/>
              </a:buClr>
              <a:buSzPts val="2100"/>
              <a:buFont typeface="Arial"/>
              <a:buChar char="●"/>
            </a:pPr>
            <a:r>
              <a:rPr i="0" lang="en-US" sz="2100" u="none" cap="none" strike="noStrike">
                <a:solidFill>
                  <a:schemeClr val="lt1"/>
                </a:solidFill>
                <a:latin typeface="Roboto Medium"/>
                <a:ea typeface="Roboto Medium"/>
                <a:cs typeface="Roboto Medium"/>
                <a:sym typeface="Roboto Medium"/>
              </a:rPr>
              <a:t>Bagging (e.g., Random Forest): Trains models in parallel on        different data subsets to reduce variance.</a:t>
            </a:r>
            <a:endParaRPr i="0" sz="2100" u="none" cap="none" strike="noStrike">
              <a:solidFill>
                <a:schemeClr val="lt1"/>
              </a:solidFill>
              <a:latin typeface="Roboto Medium"/>
              <a:ea typeface="Roboto Medium"/>
              <a:cs typeface="Roboto Medium"/>
              <a:sym typeface="Roboto Medium"/>
            </a:endParaRPr>
          </a:p>
          <a:p>
            <a:pPr indent="-361950" lvl="0" marL="457200" marR="0" rtl="0" algn="just">
              <a:lnSpc>
                <a:spcPct val="150000"/>
              </a:lnSpc>
              <a:spcBef>
                <a:spcPts val="0"/>
              </a:spcBef>
              <a:spcAft>
                <a:spcPts val="0"/>
              </a:spcAft>
              <a:buClr>
                <a:schemeClr val="lt1"/>
              </a:buClr>
              <a:buSzPts val="2100"/>
              <a:buFont typeface="Arial"/>
              <a:buChar char="●"/>
            </a:pPr>
            <a:r>
              <a:rPr i="0" lang="en-US" sz="2100" u="none" cap="none" strike="noStrike">
                <a:solidFill>
                  <a:schemeClr val="lt1"/>
                </a:solidFill>
                <a:latin typeface="Roboto Medium"/>
                <a:ea typeface="Roboto Medium"/>
                <a:cs typeface="Roboto Medium"/>
                <a:sym typeface="Roboto Medium"/>
              </a:rPr>
              <a:t>Stacking: Combines multiple models' predictions using a meta-model for improved performance.</a:t>
            </a:r>
            <a:endParaRPr i="0" sz="2100" u="none" cap="none" strike="noStrike">
              <a:solidFill>
                <a:schemeClr val="lt1"/>
              </a:solidFill>
              <a:latin typeface="Roboto Medium"/>
              <a:ea typeface="Roboto Medium"/>
              <a:cs typeface="Roboto Medium"/>
              <a:sym typeface="Roboto Medium"/>
            </a:endParaRPr>
          </a:p>
          <a:p>
            <a:pPr indent="0" lvl="0" marL="457200" marR="0" rtl="0" algn="just">
              <a:lnSpc>
                <a:spcPct val="115000"/>
              </a:lnSpc>
              <a:spcBef>
                <a:spcPts val="1200"/>
              </a:spcBef>
              <a:spcAft>
                <a:spcPts val="0"/>
              </a:spcAft>
              <a:buClr>
                <a:srgbClr val="000000"/>
              </a:buClr>
              <a:buSzPts val="2700"/>
              <a:buFont typeface="Arial"/>
              <a:buNone/>
            </a:pPr>
            <a:r>
              <a:t/>
            </a:r>
            <a:endParaRPr i="0" sz="2400" u="none" cap="none" strike="noStrike">
              <a:solidFill>
                <a:schemeClr val="lt1"/>
              </a:solidFill>
              <a:latin typeface="Roboto Medium"/>
              <a:ea typeface="Roboto Medium"/>
              <a:cs typeface="Roboto Medium"/>
              <a:sym typeface="Roboto Medium"/>
            </a:endParaRPr>
          </a:p>
          <a:p>
            <a:pPr indent="0" lvl="0" marL="0" marR="0" rtl="0" algn="just">
              <a:lnSpc>
                <a:spcPct val="100000"/>
              </a:lnSpc>
              <a:spcBef>
                <a:spcPts val="1200"/>
              </a:spcBef>
              <a:spcAft>
                <a:spcPts val="0"/>
              </a:spcAft>
              <a:buClr>
                <a:srgbClr val="000000"/>
              </a:buClr>
              <a:buSzPts val="2700"/>
              <a:buFont typeface="Arial"/>
              <a:buNone/>
            </a:pPr>
            <a:r>
              <a:t/>
            </a:r>
            <a:endParaRPr i="0" sz="2400" u="none" cap="none" strike="noStrike">
              <a:solidFill>
                <a:schemeClr val="lt1"/>
              </a:solidFill>
              <a:latin typeface="Roboto Medium"/>
              <a:ea typeface="Roboto Medium"/>
              <a:cs typeface="Roboto Medium"/>
              <a:sym typeface="Roboto Medium"/>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25"/>
          <p:cNvSpPr/>
          <p:nvPr/>
        </p:nvSpPr>
        <p:spPr>
          <a:xfrm>
            <a:off x="12599758" y="7597108"/>
            <a:ext cx="1997400" cy="599100"/>
          </a:xfrm>
          <a:prstGeom prst="rect">
            <a:avLst/>
          </a:prstGeom>
          <a:solidFill>
            <a:srgbClr val="0A0B21"/>
          </a:solidFill>
          <a:ln cap="flat" cmpd="sng" w="12700">
            <a:solidFill>
              <a:srgbClr val="0A0B2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94" name="Google Shape;194;p25"/>
          <p:cNvSpPr txBox="1"/>
          <p:nvPr/>
        </p:nvSpPr>
        <p:spPr>
          <a:xfrm>
            <a:off x="949475" y="95225"/>
            <a:ext cx="13636800" cy="785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900"/>
              <a:buFont typeface="Arial"/>
              <a:buNone/>
            </a:pPr>
            <a:r>
              <a:rPr i="0" lang="en-US" sz="3900" u="none" cap="none" strike="noStrike">
                <a:solidFill>
                  <a:srgbClr val="C6BFEE"/>
                </a:solidFill>
                <a:latin typeface="Prompt Medium"/>
                <a:ea typeface="Prompt Medium"/>
                <a:cs typeface="Prompt Medium"/>
                <a:sym typeface="Prompt Medium"/>
              </a:rPr>
              <a:t>Confusion Matrix</a:t>
            </a:r>
            <a:endParaRPr i="0" sz="3900" u="none" cap="none" strike="noStrike">
              <a:solidFill>
                <a:srgbClr val="C6BFEE"/>
              </a:solidFill>
              <a:latin typeface="Prompt Medium"/>
              <a:ea typeface="Prompt Medium"/>
              <a:cs typeface="Prompt Medium"/>
              <a:sym typeface="Prompt Medium"/>
            </a:endParaRPr>
          </a:p>
        </p:txBody>
      </p:sp>
      <p:sp>
        <p:nvSpPr>
          <p:cNvPr id="195" name="Google Shape;195;p25"/>
          <p:cNvSpPr txBox="1"/>
          <p:nvPr/>
        </p:nvSpPr>
        <p:spPr>
          <a:xfrm>
            <a:off x="3051425" y="880325"/>
            <a:ext cx="6143100" cy="5858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i="0" lang="en-US" sz="2700" u="none" cap="none" strike="noStrike">
                <a:solidFill>
                  <a:schemeClr val="lt1"/>
                </a:solidFill>
                <a:latin typeface="Prompt SemiBold"/>
                <a:ea typeface="Prompt SemiBold"/>
                <a:cs typeface="Prompt SemiBold"/>
                <a:sym typeface="Prompt SemiBold"/>
              </a:rPr>
              <a:t>Before Hyperparameter tuning </a:t>
            </a:r>
            <a:endParaRPr i="0" sz="2700" u="none" cap="none" strike="noStrike">
              <a:solidFill>
                <a:schemeClr val="lt1"/>
              </a:solidFill>
              <a:latin typeface="Prompt SemiBold"/>
              <a:ea typeface="Prompt SemiBold"/>
              <a:cs typeface="Prompt SemiBold"/>
              <a:sym typeface="Prompt SemiBold"/>
            </a:endParaRPr>
          </a:p>
        </p:txBody>
      </p:sp>
      <p:sp>
        <p:nvSpPr>
          <p:cNvPr id="196" name="Google Shape;196;p25"/>
          <p:cNvSpPr txBox="1"/>
          <p:nvPr/>
        </p:nvSpPr>
        <p:spPr>
          <a:xfrm>
            <a:off x="404100" y="6666363"/>
            <a:ext cx="13822200" cy="785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i="0" lang="en-US" sz="2600" u="none" cap="none" strike="noStrike">
                <a:solidFill>
                  <a:schemeClr val="lt1"/>
                </a:solidFill>
                <a:latin typeface="Roboto Medium"/>
                <a:ea typeface="Roboto Medium"/>
                <a:cs typeface="Roboto Medium"/>
                <a:sym typeface="Roboto Medium"/>
              </a:rPr>
              <a:t>Inference:</a:t>
            </a:r>
            <a:r>
              <a:rPr i="0" lang="en-US" sz="2300" u="none" cap="none" strike="noStrike">
                <a:solidFill>
                  <a:schemeClr val="lt1"/>
                </a:solidFill>
                <a:latin typeface="Roboto Medium"/>
                <a:ea typeface="Roboto Medium"/>
                <a:cs typeface="Roboto Medium"/>
                <a:sym typeface="Roboto Medium"/>
              </a:rPr>
              <a:t> The model demonstrates high accuracy with 62 true positives, 103 true negatives, and minimal errors (5 false positives, 1 false negative).</a:t>
            </a:r>
            <a:endParaRPr i="0" sz="2300" u="none" cap="none" strike="noStrike">
              <a:solidFill>
                <a:schemeClr val="lt1"/>
              </a:solidFill>
              <a:latin typeface="Roboto Medium"/>
              <a:ea typeface="Roboto Medium"/>
              <a:cs typeface="Roboto Medium"/>
              <a:sym typeface="Roboto Medium"/>
            </a:endParaRPr>
          </a:p>
          <a:p>
            <a:pPr indent="0" lvl="0" marL="0" marR="0" rtl="0" algn="ctr">
              <a:lnSpc>
                <a:spcPct val="100000"/>
              </a:lnSpc>
              <a:spcBef>
                <a:spcPts val="0"/>
              </a:spcBef>
              <a:spcAft>
                <a:spcPts val="0"/>
              </a:spcAft>
              <a:buClr>
                <a:srgbClr val="000000"/>
              </a:buClr>
              <a:buSzPts val="2300"/>
              <a:buFont typeface="Arial"/>
              <a:buNone/>
            </a:pPr>
            <a:r>
              <a:t/>
            </a:r>
            <a:endParaRPr i="0" sz="2300" u="none" cap="none" strike="noStrike">
              <a:solidFill>
                <a:schemeClr val="lt1"/>
              </a:solidFill>
              <a:latin typeface="Roboto Medium"/>
              <a:ea typeface="Roboto Medium"/>
              <a:cs typeface="Roboto Medium"/>
              <a:sym typeface="Roboto Medium"/>
            </a:endParaRPr>
          </a:p>
        </p:txBody>
      </p:sp>
      <p:sp>
        <p:nvSpPr>
          <p:cNvPr id="197" name="Google Shape;197;p25"/>
          <p:cNvSpPr txBox="1"/>
          <p:nvPr/>
        </p:nvSpPr>
        <p:spPr>
          <a:xfrm>
            <a:off x="10323000" y="2972794"/>
            <a:ext cx="4081500" cy="1601100"/>
          </a:xfrm>
          <a:prstGeom prst="rect">
            <a:avLst/>
          </a:prstGeom>
          <a:noFill/>
          <a:ln>
            <a:noFill/>
          </a:ln>
        </p:spPr>
        <p:txBody>
          <a:bodyPr anchorCtr="0" anchor="t" bIns="91425" lIns="91425" spcFirstLastPara="1" rIns="91425" wrap="square" tIns="91425">
            <a:noAutofit/>
          </a:bodyPr>
          <a:lstStyle/>
          <a:p>
            <a:pPr indent="-374650" lvl="0" marL="457200" marR="0" rtl="0" algn="just">
              <a:lnSpc>
                <a:spcPct val="100000"/>
              </a:lnSpc>
              <a:spcBef>
                <a:spcPts val="0"/>
              </a:spcBef>
              <a:spcAft>
                <a:spcPts val="0"/>
              </a:spcAft>
              <a:buClr>
                <a:schemeClr val="lt1"/>
              </a:buClr>
              <a:buSzPts val="2300"/>
              <a:buFont typeface="Roboto Medium"/>
              <a:buChar char="●"/>
            </a:pPr>
            <a:r>
              <a:rPr i="0" lang="en-US" sz="2300" u="none" cap="none" strike="noStrike">
                <a:solidFill>
                  <a:schemeClr val="lt1"/>
                </a:solidFill>
                <a:latin typeface="Roboto Medium"/>
                <a:ea typeface="Roboto Medium"/>
                <a:cs typeface="Roboto Medium"/>
                <a:sym typeface="Roboto Medium"/>
              </a:rPr>
              <a:t>True Negatives:  103</a:t>
            </a:r>
            <a:endParaRPr i="0" sz="2300" u="none" cap="none" strike="noStrike">
              <a:solidFill>
                <a:schemeClr val="lt1"/>
              </a:solidFill>
              <a:latin typeface="Roboto Medium"/>
              <a:ea typeface="Roboto Medium"/>
              <a:cs typeface="Roboto Medium"/>
              <a:sym typeface="Roboto Medium"/>
            </a:endParaRPr>
          </a:p>
          <a:p>
            <a:pPr indent="-374650" lvl="0" marL="457200" marR="0" rtl="0" algn="just">
              <a:lnSpc>
                <a:spcPct val="100000"/>
              </a:lnSpc>
              <a:spcBef>
                <a:spcPts val="0"/>
              </a:spcBef>
              <a:spcAft>
                <a:spcPts val="0"/>
              </a:spcAft>
              <a:buClr>
                <a:schemeClr val="lt1"/>
              </a:buClr>
              <a:buSzPts val="2300"/>
              <a:buFont typeface="Roboto Medium"/>
              <a:buChar char="●"/>
            </a:pPr>
            <a:r>
              <a:rPr i="0" lang="en-US" sz="2300" u="none" cap="none" strike="noStrike">
                <a:solidFill>
                  <a:schemeClr val="lt1"/>
                </a:solidFill>
                <a:latin typeface="Roboto Medium"/>
                <a:ea typeface="Roboto Medium"/>
                <a:cs typeface="Roboto Medium"/>
                <a:sym typeface="Roboto Medium"/>
              </a:rPr>
              <a:t>False Positives:    5</a:t>
            </a:r>
            <a:endParaRPr i="0" sz="2300" u="none" cap="none" strike="noStrike">
              <a:solidFill>
                <a:schemeClr val="lt1"/>
              </a:solidFill>
              <a:latin typeface="Roboto Medium"/>
              <a:ea typeface="Roboto Medium"/>
              <a:cs typeface="Roboto Medium"/>
              <a:sym typeface="Roboto Medium"/>
            </a:endParaRPr>
          </a:p>
          <a:p>
            <a:pPr indent="-374650" lvl="0" marL="457200" marR="0" rtl="0" algn="just">
              <a:lnSpc>
                <a:spcPct val="100000"/>
              </a:lnSpc>
              <a:spcBef>
                <a:spcPts val="0"/>
              </a:spcBef>
              <a:spcAft>
                <a:spcPts val="0"/>
              </a:spcAft>
              <a:buClr>
                <a:schemeClr val="lt1"/>
              </a:buClr>
              <a:buSzPts val="2300"/>
              <a:buFont typeface="Roboto Medium"/>
              <a:buChar char="●"/>
            </a:pPr>
            <a:r>
              <a:rPr i="0" lang="en-US" sz="2300" u="none" cap="none" strike="noStrike">
                <a:solidFill>
                  <a:schemeClr val="lt1"/>
                </a:solidFill>
                <a:latin typeface="Roboto Medium"/>
                <a:ea typeface="Roboto Medium"/>
                <a:cs typeface="Roboto Medium"/>
                <a:sym typeface="Roboto Medium"/>
              </a:rPr>
              <a:t>False Negatives:  1</a:t>
            </a:r>
            <a:endParaRPr i="0" sz="2300" u="none" cap="none" strike="noStrike">
              <a:solidFill>
                <a:schemeClr val="lt1"/>
              </a:solidFill>
              <a:latin typeface="Roboto Medium"/>
              <a:ea typeface="Roboto Medium"/>
              <a:cs typeface="Roboto Medium"/>
              <a:sym typeface="Roboto Medium"/>
            </a:endParaRPr>
          </a:p>
          <a:p>
            <a:pPr indent="-374650" lvl="0" marL="457200" marR="0" rtl="0" algn="just">
              <a:lnSpc>
                <a:spcPct val="100000"/>
              </a:lnSpc>
              <a:spcBef>
                <a:spcPts val="0"/>
              </a:spcBef>
              <a:spcAft>
                <a:spcPts val="0"/>
              </a:spcAft>
              <a:buClr>
                <a:schemeClr val="lt1"/>
              </a:buClr>
              <a:buSzPts val="2300"/>
              <a:buFont typeface="Roboto Medium"/>
              <a:buChar char="●"/>
            </a:pPr>
            <a:r>
              <a:rPr i="0" lang="en-US" sz="2300" u="none" cap="none" strike="noStrike">
                <a:solidFill>
                  <a:schemeClr val="lt1"/>
                </a:solidFill>
                <a:latin typeface="Roboto Medium"/>
                <a:ea typeface="Roboto Medium"/>
                <a:cs typeface="Roboto Medium"/>
                <a:sym typeface="Roboto Medium"/>
              </a:rPr>
              <a:t>True Positives :   62</a:t>
            </a:r>
            <a:endParaRPr i="0" sz="2300" u="none" cap="none" strike="noStrike">
              <a:solidFill>
                <a:schemeClr val="lt1"/>
              </a:solidFill>
              <a:latin typeface="Roboto Medium"/>
              <a:ea typeface="Roboto Medium"/>
              <a:cs typeface="Roboto Medium"/>
              <a:sym typeface="Roboto Medium"/>
            </a:endParaRPr>
          </a:p>
          <a:p>
            <a:pPr indent="0" lvl="0" marL="0" marR="0" rtl="0" algn="just">
              <a:lnSpc>
                <a:spcPct val="100000"/>
              </a:lnSpc>
              <a:spcBef>
                <a:spcPts val="0"/>
              </a:spcBef>
              <a:spcAft>
                <a:spcPts val="0"/>
              </a:spcAft>
              <a:buClr>
                <a:srgbClr val="000000"/>
              </a:buClr>
              <a:buSzPts val="2300"/>
              <a:buFont typeface="Arial"/>
              <a:buNone/>
            </a:pPr>
            <a:r>
              <a:t/>
            </a:r>
            <a:endParaRPr i="0" sz="2300" u="none" cap="none" strike="noStrike">
              <a:solidFill>
                <a:schemeClr val="lt1"/>
              </a:solidFill>
              <a:latin typeface="Roboto Medium"/>
              <a:ea typeface="Roboto Medium"/>
              <a:cs typeface="Roboto Medium"/>
              <a:sym typeface="Roboto Medium"/>
            </a:endParaRPr>
          </a:p>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Roboto Medium"/>
              <a:ea typeface="Roboto Medium"/>
              <a:cs typeface="Roboto Medium"/>
              <a:sym typeface="Roboto Medium"/>
            </a:endParaRPr>
          </a:p>
        </p:txBody>
      </p:sp>
      <p:pic>
        <p:nvPicPr>
          <p:cNvPr id="198" name="Google Shape;198;p25"/>
          <p:cNvPicPr preferRelativeResize="0"/>
          <p:nvPr/>
        </p:nvPicPr>
        <p:blipFill rotWithShape="1">
          <a:blip r:embed="rId3">
            <a:alphaModFix/>
          </a:blip>
          <a:srcRect b="0" l="0" r="0" t="0"/>
          <a:stretch/>
        </p:blipFill>
        <p:spPr>
          <a:xfrm>
            <a:off x="2858838" y="1595950"/>
            <a:ext cx="6770937" cy="48473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26"/>
          <p:cNvSpPr/>
          <p:nvPr/>
        </p:nvSpPr>
        <p:spPr>
          <a:xfrm>
            <a:off x="12599758" y="7597108"/>
            <a:ext cx="1997400" cy="599100"/>
          </a:xfrm>
          <a:prstGeom prst="rect">
            <a:avLst/>
          </a:prstGeom>
          <a:solidFill>
            <a:srgbClr val="0A0B21"/>
          </a:solidFill>
          <a:ln cap="flat" cmpd="sng" w="12700">
            <a:solidFill>
              <a:srgbClr val="0A0B2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04" name="Google Shape;204;p26"/>
          <p:cNvSpPr txBox="1"/>
          <p:nvPr/>
        </p:nvSpPr>
        <p:spPr>
          <a:xfrm>
            <a:off x="562050" y="197200"/>
            <a:ext cx="11301300" cy="1477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500"/>
              <a:buFont typeface="Arial"/>
              <a:buNone/>
            </a:pPr>
            <a:r>
              <a:rPr i="0" lang="en-US" sz="3500" u="none" cap="none" strike="noStrike">
                <a:solidFill>
                  <a:srgbClr val="C6BFEE"/>
                </a:solidFill>
                <a:latin typeface="Prompt SemiBold"/>
                <a:ea typeface="Prompt SemiBold"/>
                <a:cs typeface="Prompt SemiBold"/>
                <a:sym typeface="Prompt SemiBold"/>
              </a:rPr>
              <a:t>Model Performance Metrics Overview</a:t>
            </a:r>
            <a:endParaRPr i="0" sz="3500" u="none" cap="none" strike="noStrike">
              <a:solidFill>
                <a:srgbClr val="C6BFEE"/>
              </a:solidFill>
              <a:latin typeface="Prompt SemiBold"/>
              <a:ea typeface="Prompt SemiBold"/>
              <a:cs typeface="Prompt SemiBold"/>
              <a:sym typeface="Prompt SemiBold"/>
            </a:endParaRPr>
          </a:p>
        </p:txBody>
      </p:sp>
      <p:sp>
        <p:nvSpPr>
          <p:cNvPr id="205" name="Google Shape;205;p26"/>
          <p:cNvSpPr txBox="1"/>
          <p:nvPr/>
        </p:nvSpPr>
        <p:spPr>
          <a:xfrm>
            <a:off x="8212550" y="1579925"/>
            <a:ext cx="4551000" cy="599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 name="Google Shape;206;p26"/>
          <p:cNvSpPr txBox="1"/>
          <p:nvPr/>
        </p:nvSpPr>
        <p:spPr>
          <a:xfrm>
            <a:off x="9138600" y="1712225"/>
            <a:ext cx="4052400" cy="466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 name="Google Shape;207;p26"/>
          <p:cNvSpPr txBox="1"/>
          <p:nvPr/>
        </p:nvSpPr>
        <p:spPr>
          <a:xfrm>
            <a:off x="3265002" y="1262375"/>
            <a:ext cx="6778200" cy="767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700"/>
              <a:buFont typeface="Arial"/>
              <a:buNone/>
            </a:pPr>
            <a:r>
              <a:rPr i="0" lang="en-US" sz="2700" u="none" cap="none" strike="noStrike">
                <a:solidFill>
                  <a:schemeClr val="lt1"/>
                </a:solidFill>
                <a:latin typeface="Prompt Medium"/>
                <a:ea typeface="Prompt Medium"/>
                <a:cs typeface="Prompt Medium"/>
                <a:sym typeface="Prompt Medium"/>
              </a:rPr>
              <a:t>Classification Report Before Tuning</a:t>
            </a:r>
            <a:endParaRPr i="0" sz="2700" u="none" cap="none" strike="noStrike">
              <a:solidFill>
                <a:schemeClr val="lt1"/>
              </a:solidFill>
              <a:latin typeface="Prompt Medium"/>
              <a:ea typeface="Prompt Medium"/>
              <a:cs typeface="Prompt Medium"/>
              <a:sym typeface="Prompt Medium"/>
            </a:endParaRPr>
          </a:p>
        </p:txBody>
      </p:sp>
      <p:sp>
        <p:nvSpPr>
          <p:cNvPr id="208" name="Google Shape;208;p26"/>
          <p:cNvSpPr txBox="1"/>
          <p:nvPr/>
        </p:nvSpPr>
        <p:spPr>
          <a:xfrm>
            <a:off x="10287038" y="2449750"/>
            <a:ext cx="3377400" cy="3573300"/>
          </a:xfrm>
          <a:prstGeom prst="rect">
            <a:avLst/>
          </a:prstGeom>
          <a:noFill/>
          <a:ln>
            <a:noFill/>
          </a:ln>
        </p:spPr>
        <p:txBody>
          <a:bodyPr anchorCtr="0" anchor="t" bIns="91425" lIns="91425" spcFirstLastPara="1" rIns="91425" wrap="square" tIns="91425">
            <a:noAutofit/>
          </a:bodyPr>
          <a:lstStyle/>
          <a:p>
            <a:pPr indent="-374650" lvl="0" marL="457200" marR="0" rtl="0" algn="just">
              <a:lnSpc>
                <a:spcPct val="100000"/>
              </a:lnSpc>
              <a:spcBef>
                <a:spcPts val="0"/>
              </a:spcBef>
              <a:spcAft>
                <a:spcPts val="0"/>
              </a:spcAft>
              <a:buClr>
                <a:schemeClr val="lt1"/>
              </a:buClr>
              <a:buSzPts val="2300"/>
              <a:buFont typeface="Roboto Medium"/>
              <a:buChar char="●"/>
            </a:pPr>
            <a:r>
              <a:rPr i="0" lang="en-US" sz="2300" u="none" cap="none" strike="noStrike">
                <a:solidFill>
                  <a:schemeClr val="lt1"/>
                </a:solidFill>
                <a:latin typeface="Roboto Medium"/>
                <a:ea typeface="Roboto Medium"/>
                <a:cs typeface="Roboto Medium"/>
                <a:sym typeface="Roboto Medium"/>
              </a:rPr>
              <a:t>Precision: 0.9583</a:t>
            </a:r>
            <a:endParaRPr>
              <a:latin typeface="Roboto Medium"/>
              <a:ea typeface="Roboto Medium"/>
              <a:cs typeface="Roboto Medium"/>
              <a:sym typeface="Roboto Medium"/>
            </a:endParaRPr>
          </a:p>
          <a:p>
            <a:pPr indent="-228600" lvl="0" marL="457200" marR="0" rtl="0" algn="just">
              <a:lnSpc>
                <a:spcPct val="100000"/>
              </a:lnSpc>
              <a:spcBef>
                <a:spcPts val="0"/>
              </a:spcBef>
              <a:spcAft>
                <a:spcPts val="0"/>
              </a:spcAft>
              <a:buClr>
                <a:schemeClr val="lt1"/>
              </a:buClr>
              <a:buSzPts val="2300"/>
              <a:buFont typeface="Lora Medium"/>
              <a:buNone/>
            </a:pPr>
            <a:r>
              <a:t/>
            </a:r>
            <a:endParaRPr i="0" sz="2300" u="none" cap="none" strike="noStrike">
              <a:solidFill>
                <a:schemeClr val="lt1"/>
              </a:solidFill>
              <a:latin typeface="Roboto Medium"/>
              <a:ea typeface="Roboto Medium"/>
              <a:cs typeface="Roboto Medium"/>
              <a:sym typeface="Roboto Medium"/>
            </a:endParaRPr>
          </a:p>
          <a:p>
            <a:pPr indent="-374650" lvl="0" marL="457200" marR="0" rtl="0" algn="just">
              <a:lnSpc>
                <a:spcPct val="100000"/>
              </a:lnSpc>
              <a:spcBef>
                <a:spcPts val="0"/>
              </a:spcBef>
              <a:spcAft>
                <a:spcPts val="0"/>
              </a:spcAft>
              <a:buClr>
                <a:schemeClr val="lt1"/>
              </a:buClr>
              <a:buSzPts val="2300"/>
              <a:buFont typeface="Roboto Medium"/>
              <a:buChar char="●"/>
            </a:pPr>
            <a:r>
              <a:rPr i="0" lang="en-US" sz="2300" u="none" cap="none" strike="noStrike">
                <a:solidFill>
                  <a:schemeClr val="lt1"/>
                </a:solidFill>
                <a:latin typeface="Roboto Medium"/>
                <a:ea typeface="Roboto Medium"/>
                <a:cs typeface="Roboto Medium"/>
                <a:sym typeface="Roboto Medium"/>
              </a:rPr>
              <a:t>Accuracy:0.97076</a:t>
            </a:r>
            <a:endParaRPr>
              <a:latin typeface="Roboto Medium"/>
              <a:ea typeface="Roboto Medium"/>
              <a:cs typeface="Roboto Medium"/>
              <a:sym typeface="Roboto Medium"/>
            </a:endParaRPr>
          </a:p>
          <a:p>
            <a:pPr indent="-228600" lvl="0" marL="457200" marR="0" rtl="0" algn="just">
              <a:lnSpc>
                <a:spcPct val="100000"/>
              </a:lnSpc>
              <a:spcBef>
                <a:spcPts val="0"/>
              </a:spcBef>
              <a:spcAft>
                <a:spcPts val="0"/>
              </a:spcAft>
              <a:buClr>
                <a:schemeClr val="lt1"/>
              </a:buClr>
              <a:buSzPts val="2300"/>
              <a:buFont typeface="Lora Medium"/>
              <a:buNone/>
            </a:pPr>
            <a:r>
              <a:t/>
            </a:r>
            <a:endParaRPr i="0" sz="2300" u="none" cap="none" strike="noStrike">
              <a:solidFill>
                <a:schemeClr val="lt1"/>
              </a:solidFill>
              <a:latin typeface="Roboto Medium"/>
              <a:ea typeface="Roboto Medium"/>
              <a:cs typeface="Roboto Medium"/>
              <a:sym typeface="Roboto Medium"/>
            </a:endParaRPr>
          </a:p>
          <a:p>
            <a:pPr indent="-374650" lvl="0" marL="457200" marR="0" rtl="0" algn="just">
              <a:lnSpc>
                <a:spcPct val="100000"/>
              </a:lnSpc>
              <a:spcBef>
                <a:spcPts val="0"/>
              </a:spcBef>
              <a:spcAft>
                <a:spcPts val="0"/>
              </a:spcAft>
              <a:buClr>
                <a:schemeClr val="lt1"/>
              </a:buClr>
              <a:buSzPts val="2300"/>
              <a:buFont typeface="Roboto Medium"/>
              <a:buChar char="●"/>
            </a:pPr>
            <a:r>
              <a:rPr i="0" lang="en-US" sz="2300" u="none" cap="none" strike="noStrike">
                <a:solidFill>
                  <a:schemeClr val="lt1"/>
                </a:solidFill>
                <a:latin typeface="Roboto Medium"/>
                <a:ea typeface="Roboto Medium"/>
                <a:cs typeface="Roboto Medium"/>
                <a:sym typeface="Roboto Medium"/>
              </a:rPr>
              <a:t>Recall:0.9682538</a:t>
            </a:r>
            <a:endParaRPr>
              <a:latin typeface="Roboto Medium"/>
              <a:ea typeface="Roboto Medium"/>
              <a:cs typeface="Roboto Medium"/>
              <a:sym typeface="Roboto Medium"/>
            </a:endParaRPr>
          </a:p>
          <a:p>
            <a:pPr indent="-228600" lvl="0" marL="457200" marR="0" rtl="0" algn="just">
              <a:lnSpc>
                <a:spcPct val="100000"/>
              </a:lnSpc>
              <a:spcBef>
                <a:spcPts val="0"/>
              </a:spcBef>
              <a:spcAft>
                <a:spcPts val="0"/>
              </a:spcAft>
              <a:buClr>
                <a:schemeClr val="lt1"/>
              </a:buClr>
              <a:buSzPts val="2300"/>
              <a:buFont typeface="Lora Medium"/>
              <a:buNone/>
            </a:pPr>
            <a:r>
              <a:t/>
            </a:r>
            <a:endParaRPr i="0" sz="2300" u="none" cap="none" strike="noStrike">
              <a:solidFill>
                <a:schemeClr val="lt1"/>
              </a:solidFill>
              <a:latin typeface="Roboto Medium"/>
              <a:ea typeface="Roboto Medium"/>
              <a:cs typeface="Roboto Medium"/>
              <a:sym typeface="Roboto Medium"/>
            </a:endParaRPr>
          </a:p>
          <a:p>
            <a:pPr indent="-374650" lvl="0" marL="457200" marR="0" rtl="0" algn="just">
              <a:lnSpc>
                <a:spcPct val="100000"/>
              </a:lnSpc>
              <a:spcBef>
                <a:spcPts val="0"/>
              </a:spcBef>
              <a:spcAft>
                <a:spcPts val="0"/>
              </a:spcAft>
              <a:buClr>
                <a:schemeClr val="lt1"/>
              </a:buClr>
              <a:buSzPts val="2300"/>
              <a:buFont typeface="Roboto Medium"/>
              <a:buChar char="●"/>
            </a:pPr>
            <a:r>
              <a:rPr i="0" lang="en-US" sz="2300" u="none" cap="none" strike="noStrike">
                <a:solidFill>
                  <a:schemeClr val="lt1"/>
                </a:solidFill>
                <a:latin typeface="Roboto Medium"/>
                <a:ea typeface="Roboto Medium"/>
                <a:cs typeface="Roboto Medium"/>
                <a:sym typeface="Roboto Medium"/>
              </a:rPr>
              <a:t>F1 Score:0.960629</a:t>
            </a:r>
            <a:endParaRPr>
              <a:latin typeface="Roboto Medium"/>
              <a:ea typeface="Roboto Medium"/>
              <a:cs typeface="Roboto Medium"/>
              <a:sym typeface="Roboto Medium"/>
            </a:endParaRPr>
          </a:p>
        </p:txBody>
      </p:sp>
      <p:sp>
        <p:nvSpPr>
          <p:cNvPr id="209" name="Google Shape;209;p26"/>
          <p:cNvSpPr txBox="1"/>
          <p:nvPr/>
        </p:nvSpPr>
        <p:spPr>
          <a:xfrm>
            <a:off x="741025" y="6266225"/>
            <a:ext cx="13282200" cy="1254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1" i="0" lang="en-US" sz="2400" u="none" cap="none" strike="noStrike">
                <a:solidFill>
                  <a:schemeClr val="lt1"/>
                </a:solidFill>
                <a:latin typeface="Roboto"/>
                <a:ea typeface="Roboto"/>
                <a:cs typeface="Roboto"/>
                <a:sym typeface="Roboto"/>
              </a:rPr>
              <a:t>Inference: </a:t>
            </a:r>
            <a:r>
              <a:rPr i="0" lang="en-US" sz="2300" u="none" cap="none" strike="noStrike">
                <a:solidFill>
                  <a:schemeClr val="lt1"/>
                </a:solidFill>
                <a:latin typeface="Roboto"/>
                <a:ea typeface="Roboto"/>
                <a:cs typeface="Roboto"/>
                <a:sym typeface="Roboto"/>
              </a:rPr>
              <a:t>The model achieves exceptional performance with 97.1% accuracy, 96% recall, and 96.1% F1 score, indicating high reliability and effectiveness..</a:t>
            </a:r>
            <a:endParaRPr i="0" sz="2300" u="none" cap="none" strike="noStrike">
              <a:solidFill>
                <a:schemeClr val="lt1"/>
              </a:solidFill>
              <a:latin typeface="Roboto"/>
              <a:ea typeface="Roboto"/>
              <a:cs typeface="Roboto"/>
              <a:sym typeface="Roboto"/>
            </a:endParaRPr>
          </a:p>
        </p:txBody>
      </p:sp>
      <p:pic>
        <p:nvPicPr>
          <p:cNvPr id="210" name="Google Shape;210;p26"/>
          <p:cNvPicPr preferRelativeResize="0"/>
          <p:nvPr/>
        </p:nvPicPr>
        <p:blipFill rotWithShape="1">
          <a:blip r:embed="rId3">
            <a:alphaModFix/>
          </a:blip>
          <a:srcRect b="0" l="0" r="0" t="0"/>
          <a:stretch/>
        </p:blipFill>
        <p:spPr>
          <a:xfrm>
            <a:off x="3545562" y="2142417"/>
            <a:ext cx="6112788" cy="3391608"/>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27"/>
          <p:cNvSpPr/>
          <p:nvPr/>
        </p:nvSpPr>
        <p:spPr>
          <a:xfrm>
            <a:off x="12599758" y="7597108"/>
            <a:ext cx="1997400" cy="599100"/>
          </a:xfrm>
          <a:prstGeom prst="rect">
            <a:avLst/>
          </a:prstGeom>
          <a:solidFill>
            <a:srgbClr val="0A0B21"/>
          </a:solidFill>
          <a:ln cap="flat" cmpd="sng" w="12700">
            <a:solidFill>
              <a:srgbClr val="0A0B2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216" name="Google Shape;216;p27"/>
          <p:cNvPicPr preferRelativeResize="0"/>
          <p:nvPr/>
        </p:nvPicPr>
        <p:blipFill rotWithShape="1">
          <a:blip r:embed="rId3">
            <a:alphaModFix/>
          </a:blip>
          <a:srcRect b="0" l="0" r="0" t="0"/>
          <a:stretch/>
        </p:blipFill>
        <p:spPr>
          <a:xfrm>
            <a:off x="9495375" y="1633000"/>
            <a:ext cx="4949375" cy="5415599"/>
          </a:xfrm>
          <a:prstGeom prst="rect">
            <a:avLst/>
          </a:prstGeom>
          <a:noFill/>
          <a:ln>
            <a:noFill/>
          </a:ln>
        </p:spPr>
      </p:pic>
      <p:sp>
        <p:nvSpPr>
          <p:cNvPr id="217" name="Google Shape;217;p27"/>
          <p:cNvSpPr txBox="1"/>
          <p:nvPr/>
        </p:nvSpPr>
        <p:spPr>
          <a:xfrm>
            <a:off x="562050" y="197200"/>
            <a:ext cx="13409700" cy="1477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rgbClr val="C6BFEE"/>
              </a:solidFill>
              <a:latin typeface="Prompt"/>
              <a:ea typeface="Prompt"/>
              <a:cs typeface="Prompt"/>
              <a:sym typeface="Prompt"/>
            </a:endParaRPr>
          </a:p>
          <a:p>
            <a:pPr indent="0" lvl="0" marL="0" marR="0" rtl="0" algn="ctr">
              <a:lnSpc>
                <a:spcPct val="115000"/>
              </a:lnSpc>
              <a:spcBef>
                <a:spcPts val="1400"/>
              </a:spcBef>
              <a:spcAft>
                <a:spcPts val="0"/>
              </a:spcAft>
              <a:buClr>
                <a:schemeClr val="dk1"/>
              </a:buClr>
              <a:buSzPts val="1100"/>
              <a:buFont typeface="Arial"/>
              <a:buNone/>
            </a:pPr>
            <a:r>
              <a:rPr b="1" i="0" lang="en-US" sz="3400" u="none" cap="none" strike="noStrike">
                <a:solidFill>
                  <a:srgbClr val="C6BFEE"/>
                </a:solidFill>
                <a:latin typeface="Prompt"/>
                <a:ea typeface="Prompt"/>
                <a:cs typeface="Prompt"/>
                <a:sym typeface="Prompt"/>
              </a:rPr>
              <a:t>Importance of Precision and Recall in Medical Diagnosis</a:t>
            </a:r>
            <a:endParaRPr i="0" sz="3600" u="none" cap="none" strike="noStrike">
              <a:solidFill>
                <a:srgbClr val="C6BFEE"/>
              </a:solidFill>
              <a:latin typeface="Prompt SemiBold"/>
              <a:ea typeface="Prompt SemiBold"/>
              <a:cs typeface="Prompt SemiBold"/>
              <a:sym typeface="Prompt SemiBold"/>
            </a:endParaRPr>
          </a:p>
        </p:txBody>
      </p:sp>
      <p:sp>
        <p:nvSpPr>
          <p:cNvPr id="218" name="Google Shape;218;p27"/>
          <p:cNvSpPr txBox="1"/>
          <p:nvPr/>
        </p:nvSpPr>
        <p:spPr>
          <a:xfrm>
            <a:off x="500725" y="1709200"/>
            <a:ext cx="8921700" cy="5415600"/>
          </a:xfrm>
          <a:prstGeom prst="rect">
            <a:avLst/>
          </a:prstGeom>
          <a:noFill/>
          <a:ln>
            <a:noFill/>
          </a:ln>
        </p:spPr>
        <p:txBody>
          <a:bodyPr anchorCtr="0" anchor="t" bIns="91425" lIns="91425" spcFirstLastPara="1" rIns="91425" wrap="square" tIns="91425">
            <a:noAutofit/>
          </a:bodyPr>
          <a:lstStyle/>
          <a:p>
            <a:pPr indent="-381000" lvl="0" marL="457200" marR="0" rtl="0" algn="just">
              <a:lnSpc>
                <a:spcPct val="115000"/>
              </a:lnSpc>
              <a:spcBef>
                <a:spcPts val="1400"/>
              </a:spcBef>
              <a:spcAft>
                <a:spcPts val="0"/>
              </a:spcAft>
              <a:buClr>
                <a:srgbClr val="C6BFEE"/>
              </a:buClr>
              <a:buSzPts val="2400"/>
              <a:buFont typeface="Roboto Medium"/>
              <a:buChar char="●"/>
            </a:pPr>
            <a:r>
              <a:rPr i="0" lang="en-US" sz="2400" u="none" cap="none" strike="noStrike">
                <a:solidFill>
                  <a:srgbClr val="C6BFEE"/>
                </a:solidFill>
                <a:latin typeface="Roboto Medium"/>
                <a:ea typeface="Roboto Medium"/>
                <a:cs typeface="Roboto Medium"/>
                <a:sym typeface="Roboto Medium"/>
              </a:rPr>
              <a:t>Precision: Reducing Unnecessary Treatments</a:t>
            </a:r>
            <a:endParaRPr i="0" sz="2400" u="none" cap="none" strike="noStrike">
              <a:solidFill>
                <a:srgbClr val="C6BFEE"/>
              </a:solidFill>
              <a:latin typeface="Roboto Medium"/>
              <a:ea typeface="Roboto Medium"/>
              <a:cs typeface="Roboto Medium"/>
              <a:sym typeface="Roboto Medium"/>
            </a:endParaRPr>
          </a:p>
          <a:p>
            <a:pPr indent="0" lvl="0" marL="457200" marR="0" rtl="0" algn="just">
              <a:lnSpc>
                <a:spcPct val="115000"/>
              </a:lnSpc>
              <a:spcBef>
                <a:spcPts val="1200"/>
              </a:spcBef>
              <a:spcAft>
                <a:spcPts val="0"/>
              </a:spcAft>
              <a:buClr>
                <a:srgbClr val="000000"/>
              </a:buClr>
              <a:buSzPts val="2300"/>
              <a:buFont typeface="Arial"/>
              <a:buNone/>
            </a:pPr>
            <a:r>
              <a:rPr i="0" lang="en-US" sz="2300" u="none" cap="none" strike="noStrike">
                <a:solidFill>
                  <a:schemeClr val="lt1"/>
                </a:solidFill>
                <a:latin typeface="Roboto Medium"/>
                <a:ea typeface="Roboto Medium"/>
                <a:cs typeface="Roboto Medium"/>
                <a:sym typeface="Roboto Medium"/>
              </a:rPr>
              <a:t>Ensures that patients diagnosed with a disease are likely to have it, avoiding unnecessary treatments and procedures.</a:t>
            </a:r>
            <a:endParaRPr i="0" sz="2300" u="none" cap="none" strike="noStrike">
              <a:solidFill>
                <a:schemeClr val="lt1"/>
              </a:solidFill>
              <a:latin typeface="Roboto Medium"/>
              <a:ea typeface="Roboto Medium"/>
              <a:cs typeface="Roboto Medium"/>
              <a:sym typeface="Roboto Medium"/>
            </a:endParaRPr>
          </a:p>
          <a:p>
            <a:pPr indent="-374650" lvl="0" marL="457200" marR="0" rtl="0" algn="just">
              <a:lnSpc>
                <a:spcPct val="115000"/>
              </a:lnSpc>
              <a:spcBef>
                <a:spcPts val="1400"/>
              </a:spcBef>
              <a:spcAft>
                <a:spcPts val="0"/>
              </a:spcAft>
              <a:buClr>
                <a:srgbClr val="C6BFEE"/>
              </a:buClr>
              <a:buSzPts val="2300"/>
              <a:buFont typeface="Roboto Medium"/>
              <a:buChar char="●"/>
            </a:pPr>
            <a:r>
              <a:rPr i="0" lang="en-US" sz="2300" u="none" cap="none" strike="noStrike">
                <a:solidFill>
                  <a:srgbClr val="C6BFEE"/>
                </a:solidFill>
                <a:latin typeface="Roboto Medium"/>
                <a:ea typeface="Roboto Medium"/>
                <a:cs typeface="Roboto Medium"/>
                <a:sym typeface="Roboto Medium"/>
              </a:rPr>
              <a:t>Recall: Identifying All Affected Patients</a:t>
            </a:r>
            <a:endParaRPr i="0" sz="2300" u="none" cap="none" strike="noStrike">
              <a:solidFill>
                <a:srgbClr val="C6BFEE"/>
              </a:solidFill>
              <a:latin typeface="Roboto Medium"/>
              <a:ea typeface="Roboto Medium"/>
              <a:cs typeface="Roboto Medium"/>
              <a:sym typeface="Roboto Medium"/>
            </a:endParaRPr>
          </a:p>
          <a:p>
            <a:pPr indent="0" lvl="0" marL="457200" marR="0" rtl="0" algn="just">
              <a:lnSpc>
                <a:spcPct val="115000"/>
              </a:lnSpc>
              <a:spcBef>
                <a:spcPts val="1200"/>
              </a:spcBef>
              <a:spcAft>
                <a:spcPts val="0"/>
              </a:spcAft>
              <a:buClr>
                <a:srgbClr val="000000"/>
              </a:buClr>
              <a:buSzPts val="2300"/>
              <a:buFont typeface="Arial"/>
              <a:buNone/>
            </a:pPr>
            <a:r>
              <a:rPr i="0" lang="en-US" sz="2300" u="none" cap="none" strike="noStrike">
                <a:solidFill>
                  <a:schemeClr val="lt1"/>
                </a:solidFill>
                <a:latin typeface="Roboto Medium"/>
                <a:ea typeface="Roboto Medium"/>
                <a:cs typeface="Roboto Medium"/>
                <a:sym typeface="Roboto Medium"/>
              </a:rPr>
              <a:t>Ensures that most patients with the disease are identified, preventing missed diagnoses and enabling timely treatment.</a:t>
            </a:r>
            <a:endParaRPr i="0" sz="2300" u="none" cap="none" strike="noStrike">
              <a:solidFill>
                <a:schemeClr val="lt1"/>
              </a:solidFill>
              <a:latin typeface="Roboto Medium"/>
              <a:ea typeface="Roboto Medium"/>
              <a:cs typeface="Roboto Medium"/>
              <a:sym typeface="Roboto Medium"/>
            </a:endParaRPr>
          </a:p>
          <a:p>
            <a:pPr indent="-374650" lvl="0" marL="457200" marR="0" rtl="0" algn="just">
              <a:lnSpc>
                <a:spcPct val="115000"/>
              </a:lnSpc>
              <a:spcBef>
                <a:spcPts val="1400"/>
              </a:spcBef>
              <a:spcAft>
                <a:spcPts val="0"/>
              </a:spcAft>
              <a:buClr>
                <a:srgbClr val="C6BFEE"/>
              </a:buClr>
              <a:buSzPts val="2300"/>
              <a:buFont typeface="Roboto Medium"/>
              <a:buChar char="●"/>
            </a:pPr>
            <a:r>
              <a:rPr i="0" lang="en-US" sz="2300" u="none" cap="none" strike="noStrike">
                <a:solidFill>
                  <a:srgbClr val="C6BFEE"/>
                </a:solidFill>
                <a:latin typeface="Roboto Medium"/>
                <a:ea typeface="Roboto Medium"/>
                <a:cs typeface="Roboto Medium"/>
                <a:sym typeface="Roboto Medium"/>
              </a:rPr>
              <a:t>Balance of Precision and Recall</a:t>
            </a:r>
            <a:endParaRPr i="0" sz="2300" u="none" cap="none" strike="noStrike">
              <a:solidFill>
                <a:srgbClr val="C6BFEE"/>
              </a:solidFill>
              <a:latin typeface="Roboto Medium"/>
              <a:ea typeface="Roboto Medium"/>
              <a:cs typeface="Roboto Medium"/>
              <a:sym typeface="Roboto Medium"/>
            </a:endParaRPr>
          </a:p>
          <a:p>
            <a:pPr indent="0" lvl="0" marL="457200" marR="0" rtl="0" algn="just">
              <a:lnSpc>
                <a:spcPct val="115000"/>
              </a:lnSpc>
              <a:spcBef>
                <a:spcPts val="1200"/>
              </a:spcBef>
              <a:spcAft>
                <a:spcPts val="0"/>
              </a:spcAft>
              <a:buClr>
                <a:srgbClr val="000000"/>
              </a:buClr>
              <a:buSzPts val="2300"/>
              <a:buFont typeface="Arial"/>
              <a:buNone/>
            </a:pPr>
            <a:r>
              <a:rPr i="0" lang="en-US" sz="2300" u="none" cap="none" strike="noStrike">
                <a:solidFill>
                  <a:schemeClr val="lt1"/>
                </a:solidFill>
                <a:latin typeface="Roboto Medium"/>
                <a:ea typeface="Roboto Medium"/>
                <a:cs typeface="Roboto Medium"/>
                <a:sym typeface="Roboto Medium"/>
              </a:rPr>
              <a:t>Balancing both metrics is crucial to provide accurate, timely diagnosis and minimize harm from false positives and negatives, leading to better patient outcomes.</a:t>
            </a:r>
            <a:endParaRPr i="0" sz="2300" u="none" cap="none" strike="noStrike">
              <a:solidFill>
                <a:schemeClr val="lt1"/>
              </a:solidFill>
              <a:latin typeface="Roboto Medium"/>
              <a:ea typeface="Roboto Medium"/>
              <a:cs typeface="Roboto Medium"/>
              <a:sym typeface="Roboto Medium"/>
            </a:endParaRPr>
          </a:p>
          <a:p>
            <a:pPr indent="0" lvl="0" marL="457200" marR="0" rtl="0" algn="l">
              <a:lnSpc>
                <a:spcPct val="115000"/>
              </a:lnSpc>
              <a:spcBef>
                <a:spcPts val="1200"/>
              </a:spcBef>
              <a:spcAft>
                <a:spcPts val="0"/>
              </a:spcAft>
              <a:buClr>
                <a:srgbClr val="000000"/>
              </a:buClr>
              <a:buSzPts val="2300"/>
              <a:buFont typeface="Arial"/>
              <a:buNone/>
            </a:pPr>
            <a:r>
              <a:t/>
            </a:r>
            <a:endParaRPr i="0" sz="2300" u="none" cap="none" strike="noStrike">
              <a:solidFill>
                <a:schemeClr val="lt1"/>
              </a:solidFill>
              <a:latin typeface="Roboto Medium"/>
              <a:ea typeface="Roboto Medium"/>
              <a:cs typeface="Roboto Medium"/>
              <a:sym typeface="Roboto Medium"/>
            </a:endParaRPr>
          </a:p>
          <a:p>
            <a:pPr indent="-228600" lvl="0" marL="457200" marR="0" rtl="0" algn="l">
              <a:lnSpc>
                <a:spcPct val="100000"/>
              </a:lnSpc>
              <a:spcBef>
                <a:spcPts val="1200"/>
              </a:spcBef>
              <a:spcAft>
                <a:spcPts val="0"/>
              </a:spcAft>
              <a:buClr>
                <a:srgbClr val="000000"/>
              </a:buClr>
              <a:buSzPts val="1400"/>
              <a:buFont typeface="Arial"/>
              <a:buNone/>
            </a:pPr>
            <a:r>
              <a:t/>
            </a:r>
            <a:endParaRPr i="0" sz="1400" u="none" cap="none" strike="noStrike">
              <a:solidFill>
                <a:srgbClr val="000000"/>
              </a:solidFill>
              <a:latin typeface="Roboto Medium"/>
              <a:ea typeface="Roboto Medium"/>
              <a:cs typeface="Roboto Medium"/>
              <a:sym typeface="Roboto Medium"/>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28"/>
          <p:cNvSpPr/>
          <p:nvPr/>
        </p:nvSpPr>
        <p:spPr>
          <a:xfrm>
            <a:off x="837724" y="654368"/>
            <a:ext cx="12954952" cy="1408033"/>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FFFFFF"/>
              </a:buClr>
              <a:buSzPts val="4400"/>
              <a:buFont typeface="Arial"/>
              <a:buNone/>
            </a:pPr>
            <a:r>
              <a:rPr i="0" lang="en-US" sz="4400" u="none" cap="none" strike="noStrike">
                <a:solidFill>
                  <a:srgbClr val="C6BFEE"/>
                </a:solidFill>
                <a:latin typeface="Prompt Medium"/>
                <a:ea typeface="Prompt Medium"/>
                <a:cs typeface="Prompt Medium"/>
                <a:sym typeface="Prompt Medium"/>
              </a:rPr>
              <a:t>Optimizing the Number of Estimators and Learning Rate</a:t>
            </a:r>
            <a:endParaRPr i="0" sz="4400" u="none" cap="none" strike="noStrike">
              <a:solidFill>
                <a:srgbClr val="C6BFEE"/>
              </a:solidFill>
              <a:latin typeface="Prompt Medium"/>
              <a:ea typeface="Prompt Medium"/>
              <a:cs typeface="Prompt Medium"/>
              <a:sym typeface="Prompt Medium"/>
            </a:endParaRPr>
          </a:p>
        </p:txBody>
      </p:sp>
      <p:sp>
        <p:nvSpPr>
          <p:cNvPr id="225" name="Google Shape;225;p28"/>
          <p:cNvSpPr/>
          <p:nvPr/>
        </p:nvSpPr>
        <p:spPr>
          <a:xfrm>
            <a:off x="837724" y="2757665"/>
            <a:ext cx="3419700" cy="3519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FFFFFF"/>
              </a:buClr>
              <a:buSzPts val="2200"/>
              <a:buFont typeface="Arial"/>
              <a:buNone/>
            </a:pPr>
            <a:r>
              <a:rPr i="0" lang="en-US" sz="2600" u="none" cap="none" strike="noStrike">
                <a:solidFill>
                  <a:srgbClr val="C6BFEE"/>
                </a:solidFill>
                <a:latin typeface="Roboto Medium"/>
                <a:ea typeface="Roboto Medium"/>
                <a:cs typeface="Roboto Medium"/>
                <a:sym typeface="Roboto Medium"/>
              </a:rPr>
              <a:t>Number of Estimators</a:t>
            </a:r>
            <a:endParaRPr i="0" sz="2600" u="none" cap="none" strike="noStrike">
              <a:solidFill>
                <a:srgbClr val="C6BFEE"/>
              </a:solidFill>
              <a:latin typeface="Roboto Medium"/>
              <a:ea typeface="Roboto Medium"/>
              <a:cs typeface="Roboto Medium"/>
              <a:sym typeface="Roboto Medium"/>
            </a:endParaRPr>
          </a:p>
        </p:txBody>
      </p:sp>
      <p:sp>
        <p:nvSpPr>
          <p:cNvPr id="226" name="Google Shape;226;p28"/>
          <p:cNvSpPr/>
          <p:nvPr/>
        </p:nvSpPr>
        <p:spPr>
          <a:xfrm>
            <a:off x="823913" y="3537704"/>
            <a:ext cx="3928500" cy="2298000"/>
          </a:xfrm>
          <a:prstGeom prst="rect">
            <a:avLst/>
          </a:prstGeom>
          <a:noFill/>
          <a:ln>
            <a:noFill/>
          </a:ln>
        </p:spPr>
        <p:txBody>
          <a:bodyPr anchorCtr="0" anchor="t" bIns="0" lIns="0" spcFirstLastPara="1" rIns="0" wrap="square" tIns="0">
            <a:noAutofit/>
          </a:bodyPr>
          <a:lstStyle/>
          <a:p>
            <a:pPr indent="0" lvl="0" marL="0" marR="0" rtl="0" algn="l">
              <a:lnSpc>
                <a:spcPct val="162162"/>
              </a:lnSpc>
              <a:spcBef>
                <a:spcPts val="0"/>
              </a:spcBef>
              <a:spcAft>
                <a:spcPts val="0"/>
              </a:spcAft>
              <a:buClr>
                <a:srgbClr val="D9E1FF"/>
              </a:buClr>
              <a:buSzPts val="1850"/>
              <a:buFont typeface="Arial"/>
              <a:buNone/>
            </a:pPr>
            <a:r>
              <a:rPr i="0" lang="en-US" sz="2000" u="none" cap="none" strike="noStrike">
                <a:solidFill>
                  <a:srgbClr val="D9E1FF"/>
                </a:solidFill>
                <a:latin typeface="Roboto Medium"/>
                <a:ea typeface="Roboto Medium"/>
                <a:cs typeface="Roboto Medium"/>
                <a:sym typeface="Roboto Medium"/>
              </a:rPr>
              <a:t>The number of weak learners (estimators) in AdaBoost is a crucial hyperparameter. Increasing the number can improve model complexity but may also lead to overfitting.</a:t>
            </a:r>
            <a:endParaRPr i="0" sz="2000" u="none" cap="none" strike="noStrike">
              <a:solidFill>
                <a:srgbClr val="000000"/>
              </a:solidFill>
              <a:latin typeface="Roboto Medium"/>
              <a:ea typeface="Roboto Medium"/>
              <a:cs typeface="Roboto Medium"/>
              <a:sym typeface="Roboto Medium"/>
            </a:endParaRPr>
          </a:p>
        </p:txBody>
      </p:sp>
      <p:sp>
        <p:nvSpPr>
          <p:cNvPr id="227" name="Google Shape;227;p28"/>
          <p:cNvSpPr/>
          <p:nvPr/>
        </p:nvSpPr>
        <p:spPr>
          <a:xfrm>
            <a:off x="5272088" y="2757664"/>
            <a:ext cx="2816100" cy="3519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FFFFFF"/>
              </a:buClr>
              <a:buSzPts val="2200"/>
              <a:buFont typeface="Arial"/>
              <a:buNone/>
            </a:pPr>
            <a:r>
              <a:rPr i="0" lang="en-US" sz="2600" u="none" cap="none" strike="noStrike">
                <a:solidFill>
                  <a:srgbClr val="C6BFEE"/>
                </a:solidFill>
                <a:latin typeface="Roboto Medium"/>
                <a:ea typeface="Roboto Medium"/>
                <a:cs typeface="Roboto Medium"/>
                <a:sym typeface="Roboto Medium"/>
              </a:rPr>
              <a:t>Learning Rate</a:t>
            </a:r>
            <a:endParaRPr i="0" sz="2600" u="none" cap="none" strike="noStrike">
              <a:solidFill>
                <a:srgbClr val="C6BFEE"/>
              </a:solidFill>
              <a:latin typeface="Roboto Medium"/>
              <a:ea typeface="Roboto Medium"/>
              <a:cs typeface="Roboto Medium"/>
              <a:sym typeface="Roboto Medium"/>
            </a:endParaRPr>
          </a:p>
        </p:txBody>
      </p:sp>
      <p:sp>
        <p:nvSpPr>
          <p:cNvPr id="228" name="Google Shape;228;p28"/>
          <p:cNvSpPr/>
          <p:nvPr/>
        </p:nvSpPr>
        <p:spPr>
          <a:xfrm>
            <a:off x="5205413" y="3537704"/>
            <a:ext cx="3928500" cy="2298000"/>
          </a:xfrm>
          <a:prstGeom prst="rect">
            <a:avLst/>
          </a:prstGeom>
          <a:noFill/>
          <a:ln>
            <a:noFill/>
          </a:ln>
        </p:spPr>
        <p:txBody>
          <a:bodyPr anchorCtr="0" anchor="t" bIns="0" lIns="0" spcFirstLastPara="1" rIns="0" wrap="square" tIns="0">
            <a:noAutofit/>
          </a:bodyPr>
          <a:lstStyle/>
          <a:p>
            <a:pPr indent="0" lvl="0" marL="0" marR="0" rtl="0" algn="l">
              <a:lnSpc>
                <a:spcPct val="162162"/>
              </a:lnSpc>
              <a:spcBef>
                <a:spcPts val="0"/>
              </a:spcBef>
              <a:spcAft>
                <a:spcPts val="0"/>
              </a:spcAft>
              <a:buClr>
                <a:srgbClr val="D9E1FF"/>
              </a:buClr>
              <a:buSzPts val="1850"/>
              <a:buFont typeface="Arial"/>
              <a:buNone/>
            </a:pPr>
            <a:r>
              <a:rPr i="0" lang="en-US" sz="2000" u="none" cap="none" strike="noStrike">
                <a:solidFill>
                  <a:srgbClr val="D9E1FF"/>
                </a:solidFill>
                <a:latin typeface="Roboto Medium"/>
                <a:ea typeface="Roboto Medium"/>
                <a:cs typeface="Roboto Medium"/>
                <a:sym typeface="Roboto Medium"/>
              </a:rPr>
              <a:t>The learning rate determines how quickly the model updates its parameters during training. Adjusting this parameter can have a significant impact on convergence and final performance.</a:t>
            </a:r>
            <a:endParaRPr i="0" sz="2000" u="none" cap="none" strike="noStrike">
              <a:solidFill>
                <a:srgbClr val="000000"/>
              </a:solidFill>
              <a:latin typeface="Roboto Medium"/>
              <a:ea typeface="Roboto Medium"/>
              <a:cs typeface="Roboto Medium"/>
              <a:sym typeface="Roboto Medium"/>
            </a:endParaRPr>
          </a:p>
        </p:txBody>
      </p:sp>
      <p:sp>
        <p:nvSpPr>
          <p:cNvPr id="229" name="Google Shape;229;p28"/>
          <p:cNvSpPr/>
          <p:nvPr/>
        </p:nvSpPr>
        <p:spPr>
          <a:xfrm>
            <a:off x="9801701" y="2757663"/>
            <a:ext cx="2816100" cy="3519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FFFFFF"/>
              </a:buClr>
              <a:buSzPts val="2200"/>
              <a:buFont typeface="Arial"/>
              <a:buNone/>
            </a:pPr>
            <a:r>
              <a:rPr i="0" lang="en-US" sz="2600" u="none" cap="none" strike="noStrike">
                <a:solidFill>
                  <a:srgbClr val="C6BFEE"/>
                </a:solidFill>
                <a:latin typeface="Roboto Medium"/>
                <a:ea typeface="Roboto Medium"/>
                <a:cs typeface="Roboto Medium"/>
                <a:sym typeface="Roboto Medium"/>
              </a:rPr>
              <a:t>Interdependence</a:t>
            </a:r>
            <a:endParaRPr i="0" sz="2600" u="none" cap="none" strike="noStrike">
              <a:solidFill>
                <a:srgbClr val="C6BFEE"/>
              </a:solidFill>
              <a:latin typeface="Roboto Medium"/>
              <a:ea typeface="Roboto Medium"/>
              <a:cs typeface="Roboto Medium"/>
              <a:sym typeface="Roboto Medium"/>
            </a:endParaRPr>
          </a:p>
        </p:txBody>
      </p:sp>
      <p:sp>
        <p:nvSpPr>
          <p:cNvPr id="230" name="Google Shape;230;p28"/>
          <p:cNvSpPr/>
          <p:nvPr/>
        </p:nvSpPr>
        <p:spPr>
          <a:xfrm>
            <a:off x="9801701" y="3537704"/>
            <a:ext cx="3928500" cy="1915200"/>
          </a:xfrm>
          <a:prstGeom prst="rect">
            <a:avLst/>
          </a:prstGeom>
          <a:noFill/>
          <a:ln>
            <a:noFill/>
          </a:ln>
        </p:spPr>
        <p:txBody>
          <a:bodyPr anchorCtr="0" anchor="t" bIns="0" lIns="0" spcFirstLastPara="1" rIns="0" wrap="square" tIns="0">
            <a:noAutofit/>
          </a:bodyPr>
          <a:lstStyle/>
          <a:p>
            <a:pPr indent="0" lvl="0" marL="0" marR="0" rtl="0" algn="l">
              <a:lnSpc>
                <a:spcPct val="162162"/>
              </a:lnSpc>
              <a:spcBef>
                <a:spcPts val="0"/>
              </a:spcBef>
              <a:spcAft>
                <a:spcPts val="0"/>
              </a:spcAft>
              <a:buClr>
                <a:srgbClr val="D9E1FF"/>
              </a:buClr>
              <a:buSzPts val="1850"/>
              <a:buFont typeface="Arial"/>
              <a:buNone/>
            </a:pPr>
            <a:r>
              <a:rPr i="0" lang="en-US" sz="2000" u="none" cap="none" strike="noStrike">
                <a:solidFill>
                  <a:srgbClr val="D9E1FF"/>
                </a:solidFill>
                <a:latin typeface="Roboto Medium"/>
                <a:ea typeface="Roboto Medium"/>
                <a:cs typeface="Roboto Medium"/>
                <a:sym typeface="Roboto Medium"/>
              </a:rPr>
              <a:t>The number of estimators and learning rate are interdependent - the optimal values for one depend on the other. Careful tuning is required to find the right balance.</a:t>
            </a:r>
            <a:endParaRPr i="0" sz="2000" u="none" cap="none" strike="noStrike">
              <a:solidFill>
                <a:srgbClr val="000000"/>
              </a:solidFill>
              <a:latin typeface="Roboto Medium"/>
              <a:ea typeface="Roboto Medium"/>
              <a:cs typeface="Roboto Medium"/>
              <a:sym typeface="Roboto Medium"/>
            </a:endParaRPr>
          </a:p>
        </p:txBody>
      </p:sp>
      <p:sp>
        <p:nvSpPr>
          <p:cNvPr id="231" name="Google Shape;231;p28"/>
          <p:cNvSpPr/>
          <p:nvPr/>
        </p:nvSpPr>
        <p:spPr>
          <a:xfrm>
            <a:off x="12599758" y="7597108"/>
            <a:ext cx="1997400" cy="599100"/>
          </a:xfrm>
          <a:prstGeom prst="rect">
            <a:avLst/>
          </a:prstGeom>
          <a:solidFill>
            <a:srgbClr val="0C0A33"/>
          </a:solidFill>
          <a:ln cap="flat" cmpd="sng" w="12700">
            <a:solidFill>
              <a:srgbClr val="0A0B2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32" name="Google Shape;232;p28"/>
          <p:cNvSpPr/>
          <p:nvPr/>
        </p:nvSpPr>
        <p:spPr>
          <a:xfrm>
            <a:off x="12599758" y="7597108"/>
            <a:ext cx="1997400" cy="599100"/>
          </a:xfrm>
          <a:prstGeom prst="rect">
            <a:avLst/>
          </a:prstGeom>
          <a:solidFill>
            <a:srgbClr val="0C0A33"/>
          </a:solidFill>
          <a:ln cap="flat" cmpd="sng" w="12700">
            <a:solidFill>
              <a:srgbClr val="0A0B2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33" name="Google Shape;233;p28"/>
          <p:cNvSpPr/>
          <p:nvPr/>
        </p:nvSpPr>
        <p:spPr>
          <a:xfrm>
            <a:off x="12599758" y="7597108"/>
            <a:ext cx="1997400" cy="599100"/>
          </a:xfrm>
          <a:prstGeom prst="rect">
            <a:avLst/>
          </a:prstGeom>
          <a:solidFill>
            <a:srgbClr val="0C0A33"/>
          </a:solidFill>
          <a:ln cap="flat" cmpd="sng" w="12700">
            <a:solidFill>
              <a:srgbClr val="0C0A33"/>
            </a:solidFill>
            <a:prstDash val="solid"/>
            <a:miter lim="800000"/>
            <a:headEnd len="sm" w="sm" type="none"/>
            <a:tailEnd len="sm" w="sm" type="none"/>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pic>
        <p:nvPicPr>
          <p:cNvPr descr="preencoded.png" id="239" name="Google Shape;239;p29"/>
          <p:cNvPicPr preferRelativeResize="0"/>
          <p:nvPr/>
        </p:nvPicPr>
        <p:blipFill rotWithShape="1">
          <a:blip r:embed="rId3">
            <a:alphaModFix/>
          </a:blip>
          <a:srcRect b="0" l="0" r="0" t="0"/>
          <a:stretch/>
        </p:blipFill>
        <p:spPr>
          <a:xfrm>
            <a:off x="0" y="0"/>
            <a:ext cx="5486400" cy="8230910"/>
          </a:xfrm>
          <a:prstGeom prst="rect">
            <a:avLst/>
          </a:prstGeom>
          <a:noFill/>
          <a:ln>
            <a:noFill/>
          </a:ln>
        </p:spPr>
      </p:pic>
      <p:sp>
        <p:nvSpPr>
          <p:cNvPr id="240" name="Google Shape;240;p29"/>
          <p:cNvSpPr/>
          <p:nvPr/>
        </p:nvSpPr>
        <p:spPr>
          <a:xfrm>
            <a:off x="6188869" y="551855"/>
            <a:ext cx="7739062" cy="1180386"/>
          </a:xfrm>
          <a:prstGeom prst="rect">
            <a:avLst/>
          </a:prstGeom>
          <a:noFill/>
          <a:ln>
            <a:noFill/>
          </a:ln>
        </p:spPr>
        <p:txBody>
          <a:bodyPr anchorCtr="0" anchor="t" bIns="0" lIns="0" spcFirstLastPara="1" rIns="0" wrap="square" tIns="0">
            <a:noAutofit/>
          </a:bodyPr>
          <a:lstStyle/>
          <a:p>
            <a:pPr indent="0" lvl="0" marL="0" marR="0" rtl="0" algn="l">
              <a:lnSpc>
                <a:spcPct val="124324"/>
              </a:lnSpc>
              <a:spcBef>
                <a:spcPts val="0"/>
              </a:spcBef>
              <a:spcAft>
                <a:spcPts val="0"/>
              </a:spcAft>
              <a:buClr>
                <a:srgbClr val="FFFFFF"/>
              </a:buClr>
              <a:buSzPts val="3700"/>
              <a:buFont typeface="Arial"/>
              <a:buNone/>
            </a:pPr>
            <a:r>
              <a:rPr i="0" lang="en-US" sz="3700" u="none" cap="none" strike="noStrike">
                <a:solidFill>
                  <a:srgbClr val="C6BFEE"/>
                </a:solidFill>
                <a:latin typeface="Prompt Medium"/>
                <a:ea typeface="Prompt Medium"/>
                <a:cs typeface="Prompt Medium"/>
                <a:sym typeface="Prompt Medium"/>
              </a:rPr>
              <a:t>Grid Search for Optimal Hyperparameters</a:t>
            </a:r>
            <a:endParaRPr i="0" sz="3700" u="none" cap="none" strike="noStrike">
              <a:solidFill>
                <a:srgbClr val="C6BFEE"/>
              </a:solidFill>
              <a:latin typeface="Prompt Medium"/>
              <a:ea typeface="Prompt Medium"/>
              <a:cs typeface="Prompt Medium"/>
              <a:sym typeface="Prompt Medium"/>
            </a:endParaRPr>
          </a:p>
        </p:txBody>
      </p:sp>
      <p:sp>
        <p:nvSpPr>
          <p:cNvPr id="241" name="Google Shape;241;p29"/>
          <p:cNvSpPr/>
          <p:nvPr/>
        </p:nvSpPr>
        <p:spPr>
          <a:xfrm>
            <a:off x="6478429" y="2033230"/>
            <a:ext cx="22860" cy="4777859"/>
          </a:xfrm>
          <a:prstGeom prst="roundRect">
            <a:avLst>
              <a:gd fmla="val 131698" name="adj"/>
            </a:avLst>
          </a:prstGeom>
          <a:solidFill>
            <a:srgbClr val="4442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29"/>
          <p:cNvSpPr/>
          <p:nvPr/>
        </p:nvSpPr>
        <p:spPr>
          <a:xfrm>
            <a:off x="6692741" y="2473285"/>
            <a:ext cx="702469" cy="22860"/>
          </a:xfrm>
          <a:prstGeom prst="roundRect">
            <a:avLst>
              <a:gd fmla="val 131698" name="adj"/>
            </a:avLst>
          </a:prstGeom>
          <a:solidFill>
            <a:srgbClr val="4442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29"/>
          <p:cNvSpPr/>
          <p:nvPr/>
        </p:nvSpPr>
        <p:spPr>
          <a:xfrm>
            <a:off x="6264116" y="2258973"/>
            <a:ext cx="451485" cy="451485"/>
          </a:xfrm>
          <a:prstGeom prst="roundRect">
            <a:avLst>
              <a:gd fmla="val 6668" name="adj"/>
            </a:avLst>
          </a:prstGeom>
          <a:solidFill>
            <a:srgbClr val="2B29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29"/>
          <p:cNvSpPr/>
          <p:nvPr/>
        </p:nvSpPr>
        <p:spPr>
          <a:xfrm>
            <a:off x="6434614" y="2343031"/>
            <a:ext cx="110490" cy="283369"/>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D9E1FF"/>
              </a:buClr>
              <a:buSzPts val="2200"/>
              <a:buFont typeface="Arial"/>
              <a:buNone/>
            </a:pPr>
            <a:r>
              <a:rPr b="1" i="0" lang="en-US" sz="2200" u="none" cap="none" strike="noStrike">
                <a:solidFill>
                  <a:srgbClr val="D9E1FF"/>
                </a:solidFill>
                <a:latin typeface="Syne"/>
                <a:ea typeface="Syne"/>
                <a:cs typeface="Syne"/>
                <a:sym typeface="Syne"/>
              </a:rPr>
              <a:t>1</a:t>
            </a:r>
            <a:endParaRPr b="0" i="0" sz="2200" u="none" cap="none" strike="noStrike">
              <a:solidFill>
                <a:srgbClr val="000000"/>
              </a:solidFill>
              <a:latin typeface="Calibri"/>
              <a:ea typeface="Calibri"/>
              <a:cs typeface="Calibri"/>
              <a:sym typeface="Calibri"/>
            </a:endParaRPr>
          </a:p>
        </p:txBody>
      </p:sp>
      <p:sp>
        <p:nvSpPr>
          <p:cNvPr id="245" name="Google Shape;245;p29"/>
          <p:cNvSpPr/>
          <p:nvPr/>
        </p:nvSpPr>
        <p:spPr>
          <a:xfrm>
            <a:off x="7593673" y="2310050"/>
            <a:ext cx="3251400" cy="295200"/>
          </a:xfrm>
          <a:prstGeom prst="rect">
            <a:avLst/>
          </a:prstGeom>
          <a:noFill/>
          <a:ln>
            <a:noFill/>
          </a:ln>
        </p:spPr>
        <p:txBody>
          <a:bodyPr anchorCtr="0" anchor="t" bIns="0" lIns="0" spcFirstLastPara="1" rIns="0" wrap="square" tIns="0">
            <a:noAutofit/>
          </a:bodyPr>
          <a:lstStyle/>
          <a:p>
            <a:pPr indent="0" lvl="0" marL="0" marR="0" rtl="0" algn="l">
              <a:lnSpc>
                <a:spcPct val="124324"/>
              </a:lnSpc>
              <a:spcBef>
                <a:spcPts val="0"/>
              </a:spcBef>
              <a:spcAft>
                <a:spcPts val="0"/>
              </a:spcAft>
              <a:buClr>
                <a:srgbClr val="D9E1FF"/>
              </a:buClr>
              <a:buSzPts val="1850"/>
              <a:buFont typeface="Arial"/>
              <a:buNone/>
            </a:pPr>
            <a:r>
              <a:rPr i="0" lang="en-US" sz="2400" u="none" cap="none" strike="noStrike">
                <a:solidFill>
                  <a:srgbClr val="C6BFEE"/>
                </a:solidFill>
                <a:latin typeface="Roboto Medium"/>
                <a:ea typeface="Roboto Medium"/>
                <a:cs typeface="Roboto Medium"/>
                <a:sym typeface="Roboto Medium"/>
              </a:rPr>
              <a:t>Define Search Space</a:t>
            </a:r>
            <a:endParaRPr i="0" sz="2400" u="none" cap="none" strike="noStrike">
              <a:solidFill>
                <a:srgbClr val="C6BFEE"/>
              </a:solidFill>
              <a:latin typeface="Roboto Medium"/>
              <a:ea typeface="Roboto Medium"/>
              <a:cs typeface="Roboto Medium"/>
              <a:sym typeface="Roboto Medium"/>
            </a:endParaRPr>
          </a:p>
        </p:txBody>
      </p:sp>
      <p:sp>
        <p:nvSpPr>
          <p:cNvPr id="246" name="Google Shape;246;p29"/>
          <p:cNvSpPr/>
          <p:nvPr/>
        </p:nvSpPr>
        <p:spPr>
          <a:xfrm>
            <a:off x="7593687" y="2725460"/>
            <a:ext cx="6334200" cy="642300"/>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D9E1FF"/>
              </a:buClr>
              <a:buSzPts val="1550"/>
              <a:buFont typeface="Arial"/>
              <a:buNone/>
            </a:pPr>
            <a:r>
              <a:rPr i="0" lang="en-US" sz="1800" u="none" cap="none" strike="noStrike">
                <a:solidFill>
                  <a:srgbClr val="D9E1FF"/>
                </a:solidFill>
                <a:latin typeface="Roboto Medium"/>
                <a:ea typeface="Roboto Medium"/>
                <a:cs typeface="Roboto Medium"/>
                <a:sym typeface="Roboto Medium"/>
              </a:rPr>
              <a:t>Identify the relevant hyperparameters and define a range of possible values to explore.</a:t>
            </a:r>
            <a:endParaRPr i="0" sz="1800" u="none" cap="none" strike="noStrike">
              <a:solidFill>
                <a:srgbClr val="000000"/>
              </a:solidFill>
              <a:latin typeface="Roboto Medium"/>
              <a:ea typeface="Roboto Medium"/>
              <a:cs typeface="Roboto Medium"/>
              <a:sym typeface="Roboto Medium"/>
            </a:endParaRPr>
          </a:p>
        </p:txBody>
      </p:sp>
      <p:sp>
        <p:nvSpPr>
          <p:cNvPr id="247" name="Google Shape;247;p29"/>
          <p:cNvSpPr/>
          <p:nvPr/>
        </p:nvSpPr>
        <p:spPr>
          <a:xfrm>
            <a:off x="6692741" y="4132778"/>
            <a:ext cx="702469" cy="22860"/>
          </a:xfrm>
          <a:prstGeom prst="roundRect">
            <a:avLst>
              <a:gd fmla="val 131698" name="adj"/>
            </a:avLst>
          </a:prstGeom>
          <a:solidFill>
            <a:srgbClr val="4442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29"/>
          <p:cNvSpPr/>
          <p:nvPr/>
        </p:nvSpPr>
        <p:spPr>
          <a:xfrm>
            <a:off x="6264116" y="3918466"/>
            <a:ext cx="451485" cy="451485"/>
          </a:xfrm>
          <a:prstGeom prst="roundRect">
            <a:avLst>
              <a:gd fmla="val 6668" name="adj"/>
            </a:avLst>
          </a:prstGeom>
          <a:solidFill>
            <a:srgbClr val="2B29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29"/>
          <p:cNvSpPr/>
          <p:nvPr/>
        </p:nvSpPr>
        <p:spPr>
          <a:xfrm>
            <a:off x="6401395" y="4002524"/>
            <a:ext cx="176808" cy="283369"/>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D9E1FF"/>
              </a:buClr>
              <a:buSzPts val="2200"/>
              <a:buFont typeface="Arial"/>
              <a:buNone/>
            </a:pPr>
            <a:r>
              <a:rPr b="1" i="0" lang="en-US" sz="2200" u="none" cap="none" strike="noStrike">
                <a:solidFill>
                  <a:srgbClr val="D9E1FF"/>
                </a:solidFill>
                <a:latin typeface="Syne"/>
                <a:ea typeface="Syne"/>
                <a:cs typeface="Syne"/>
                <a:sym typeface="Syne"/>
              </a:rPr>
              <a:t>2</a:t>
            </a:r>
            <a:endParaRPr b="0" i="0" sz="2200" u="none" cap="none" strike="noStrike">
              <a:solidFill>
                <a:srgbClr val="000000"/>
              </a:solidFill>
              <a:latin typeface="Calibri"/>
              <a:ea typeface="Calibri"/>
              <a:cs typeface="Calibri"/>
              <a:sym typeface="Calibri"/>
            </a:endParaRPr>
          </a:p>
        </p:txBody>
      </p:sp>
      <p:sp>
        <p:nvSpPr>
          <p:cNvPr id="250" name="Google Shape;250;p29"/>
          <p:cNvSpPr/>
          <p:nvPr/>
        </p:nvSpPr>
        <p:spPr>
          <a:xfrm>
            <a:off x="7593687" y="3969544"/>
            <a:ext cx="2361300" cy="294900"/>
          </a:xfrm>
          <a:prstGeom prst="rect">
            <a:avLst/>
          </a:prstGeom>
          <a:noFill/>
          <a:ln>
            <a:noFill/>
          </a:ln>
        </p:spPr>
        <p:txBody>
          <a:bodyPr anchorCtr="0" anchor="t" bIns="0" lIns="0" spcFirstLastPara="1" rIns="0" wrap="square" tIns="0">
            <a:noAutofit/>
          </a:bodyPr>
          <a:lstStyle/>
          <a:p>
            <a:pPr indent="0" lvl="0" marL="0" marR="0" rtl="0" algn="l">
              <a:lnSpc>
                <a:spcPct val="124324"/>
              </a:lnSpc>
              <a:spcBef>
                <a:spcPts val="0"/>
              </a:spcBef>
              <a:spcAft>
                <a:spcPts val="0"/>
              </a:spcAft>
              <a:buClr>
                <a:srgbClr val="D9E1FF"/>
              </a:buClr>
              <a:buSzPts val="1850"/>
              <a:buFont typeface="Arial"/>
              <a:buNone/>
            </a:pPr>
            <a:r>
              <a:rPr i="0" lang="en-US" sz="2400" u="none" cap="none" strike="noStrike">
                <a:solidFill>
                  <a:srgbClr val="C6BFEE"/>
                </a:solidFill>
                <a:latin typeface="Roboto Medium"/>
                <a:ea typeface="Roboto Medium"/>
                <a:cs typeface="Roboto Medium"/>
                <a:sym typeface="Roboto Medium"/>
              </a:rPr>
              <a:t>Construct Grid</a:t>
            </a:r>
            <a:endParaRPr i="0" sz="2400" u="none" cap="none" strike="noStrike">
              <a:solidFill>
                <a:srgbClr val="C6BFEE"/>
              </a:solidFill>
              <a:latin typeface="Roboto Medium"/>
              <a:ea typeface="Roboto Medium"/>
              <a:cs typeface="Roboto Medium"/>
              <a:sym typeface="Roboto Medium"/>
            </a:endParaRPr>
          </a:p>
        </p:txBody>
      </p:sp>
      <p:sp>
        <p:nvSpPr>
          <p:cNvPr id="251" name="Google Shape;251;p29"/>
          <p:cNvSpPr/>
          <p:nvPr/>
        </p:nvSpPr>
        <p:spPr>
          <a:xfrm>
            <a:off x="7593687" y="4384953"/>
            <a:ext cx="6334200" cy="642300"/>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D9E1FF"/>
              </a:buClr>
              <a:buSzPts val="1550"/>
              <a:buFont typeface="Arial"/>
              <a:buNone/>
            </a:pPr>
            <a:r>
              <a:rPr i="0" lang="en-US" sz="1800" u="none" cap="none" strike="noStrike">
                <a:solidFill>
                  <a:srgbClr val="D9E1FF"/>
                </a:solidFill>
                <a:latin typeface="Roboto Medium"/>
                <a:ea typeface="Roboto Medium"/>
                <a:cs typeface="Roboto Medium"/>
                <a:sym typeface="Roboto Medium"/>
              </a:rPr>
              <a:t>Create a grid of all possible combinations of the hyperparameter values.</a:t>
            </a:r>
            <a:endParaRPr i="0" sz="1800" u="none" cap="none" strike="noStrike">
              <a:solidFill>
                <a:srgbClr val="000000"/>
              </a:solidFill>
              <a:latin typeface="Roboto Medium"/>
              <a:ea typeface="Roboto Medium"/>
              <a:cs typeface="Roboto Medium"/>
              <a:sym typeface="Roboto Medium"/>
            </a:endParaRPr>
          </a:p>
        </p:txBody>
      </p:sp>
      <p:sp>
        <p:nvSpPr>
          <p:cNvPr id="252" name="Google Shape;252;p29"/>
          <p:cNvSpPr/>
          <p:nvPr/>
        </p:nvSpPr>
        <p:spPr>
          <a:xfrm>
            <a:off x="6692741" y="5792272"/>
            <a:ext cx="702469" cy="22860"/>
          </a:xfrm>
          <a:prstGeom prst="roundRect">
            <a:avLst>
              <a:gd fmla="val 131698" name="adj"/>
            </a:avLst>
          </a:prstGeom>
          <a:solidFill>
            <a:srgbClr val="4442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29"/>
          <p:cNvSpPr/>
          <p:nvPr/>
        </p:nvSpPr>
        <p:spPr>
          <a:xfrm>
            <a:off x="6264116" y="5577959"/>
            <a:ext cx="451485" cy="451485"/>
          </a:xfrm>
          <a:prstGeom prst="roundRect">
            <a:avLst>
              <a:gd fmla="val 6668" name="adj"/>
            </a:avLst>
          </a:prstGeom>
          <a:solidFill>
            <a:srgbClr val="2B29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29"/>
          <p:cNvSpPr/>
          <p:nvPr/>
        </p:nvSpPr>
        <p:spPr>
          <a:xfrm>
            <a:off x="6399014" y="5662017"/>
            <a:ext cx="181570" cy="283369"/>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D9E1FF"/>
              </a:buClr>
              <a:buSzPts val="2200"/>
              <a:buFont typeface="Arial"/>
              <a:buNone/>
            </a:pPr>
            <a:r>
              <a:rPr b="1" i="0" lang="en-US" sz="2200" u="none" cap="none" strike="noStrike">
                <a:solidFill>
                  <a:srgbClr val="D9E1FF"/>
                </a:solidFill>
                <a:latin typeface="Syne"/>
                <a:ea typeface="Syne"/>
                <a:cs typeface="Syne"/>
                <a:sym typeface="Syne"/>
              </a:rPr>
              <a:t>3</a:t>
            </a:r>
            <a:endParaRPr b="0" i="0" sz="2200" u="none" cap="none" strike="noStrike">
              <a:solidFill>
                <a:srgbClr val="000000"/>
              </a:solidFill>
              <a:latin typeface="Calibri"/>
              <a:ea typeface="Calibri"/>
              <a:cs typeface="Calibri"/>
              <a:sym typeface="Calibri"/>
            </a:endParaRPr>
          </a:p>
        </p:txBody>
      </p:sp>
      <p:sp>
        <p:nvSpPr>
          <p:cNvPr id="255" name="Google Shape;255;p29"/>
          <p:cNvSpPr/>
          <p:nvPr/>
        </p:nvSpPr>
        <p:spPr>
          <a:xfrm>
            <a:off x="7593687" y="5629037"/>
            <a:ext cx="2361300" cy="294900"/>
          </a:xfrm>
          <a:prstGeom prst="rect">
            <a:avLst/>
          </a:prstGeom>
          <a:noFill/>
          <a:ln>
            <a:noFill/>
          </a:ln>
        </p:spPr>
        <p:txBody>
          <a:bodyPr anchorCtr="0" anchor="t" bIns="0" lIns="0" spcFirstLastPara="1" rIns="0" wrap="square" tIns="0">
            <a:noAutofit/>
          </a:bodyPr>
          <a:lstStyle/>
          <a:p>
            <a:pPr indent="0" lvl="0" marL="0" marR="0" rtl="0" algn="l">
              <a:lnSpc>
                <a:spcPct val="124324"/>
              </a:lnSpc>
              <a:spcBef>
                <a:spcPts val="0"/>
              </a:spcBef>
              <a:spcAft>
                <a:spcPts val="0"/>
              </a:spcAft>
              <a:buClr>
                <a:srgbClr val="D9E1FF"/>
              </a:buClr>
              <a:buSzPts val="1850"/>
              <a:buFont typeface="Arial"/>
              <a:buNone/>
            </a:pPr>
            <a:r>
              <a:rPr i="0" lang="en-US" sz="2400" u="none" cap="none" strike="noStrike">
                <a:solidFill>
                  <a:srgbClr val="C6BFEE"/>
                </a:solidFill>
                <a:latin typeface="Roboto Medium"/>
                <a:ea typeface="Roboto Medium"/>
                <a:cs typeface="Roboto Medium"/>
                <a:sym typeface="Roboto Medium"/>
              </a:rPr>
              <a:t>Evaluate Grid</a:t>
            </a:r>
            <a:endParaRPr i="0" sz="2400" u="none" cap="none" strike="noStrike">
              <a:solidFill>
                <a:srgbClr val="C6BFEE"/>
              </a:solidFill>
              <a:latin typeface="Roboto Medium"/>
              <a:ea typeface="Roboto Medium"/>
              <a:cs typeface="Roboto Medium"/>
              <a:sym typeface="Roboto Medium"/>
            </a:endParaRPr>
          </a:p>
        </p:txBody>
      </p:sp>
      <p:sp>
        <p:nvSpPr>
          <p:cNvPr id="256" name="Google Shape;256;p29"/>
          <p:cNvSpPr/>
          <p:nvPr/>
        </p:nvSpPr>
        <p:spPr>
          <a:xfrm>
            <a:off x="7593687" y="6044446"/>
            <a:ext cx="6334200" cy="642300"/>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D9E1FF"/>
              </a:buClr>
              <a:buSzPts val="1550"/>
              <a:buFont typeface="Arial"/>
              <a:buNone/>
            </a:pPr>
            <a:r>
              <a:rPr i="0" lang="en-US" sz="1800" u="none" cap="none" strike="noStrike">
                <a:solidFill>
                  <a:srgbClr val="D9E1FF"/>
                </a:solidFill>
                <a:latin typeface="Roboto Medium"/>
                <a:ea typeface="Roboto Medium"/>
                <a:cs typeface="Roboto Medium"/>
                <a:sym typeface="Roboto Medium"/>
              </a:rPr>
              <a:t>Train the AdaBoost model for each combination of hyperparameters and evaluate the performance.</a:t>
            </a:r>
            <a:endParaRPr i="0" sz="1800" u="none" cap="none" strike="noStrike">
              <a:solidFill>
                <a:srgbClr val="000000"/>
              </a:solidFill>
              <a:latin typeface="Roboto Medium"/>
              <a:ea typeface="Roboto Medium"/>
              <a:cs typeface="Roboto Medium"/>
              <a:sym typeface="Roboto Medium"/>
            </a:endParaRPr>
          </a:p>
        </p:txBody>
      </p:sp>
      <p:sp>
        <p:nvSpPr>
          <p:cNvPr id="257" name="Google Shape;257;p29"/>
          <p:cNvSpPr/>
          <p:nvPr/>
        </p:nvSpPr>
        <p:spPr>
          <a:xfrm>
            <a:off x="6188869" y="7036832"/>
            <a:ext cx="7739062" cy="642223"/>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D9E1FF"/>
              </a:buClr>
              <a:buSzPts val="1550"/>
              <a:buFont typeface="Arial"/>
              <a:buNone/>
            </a:pPr>
            <a:r>
              <a:rPr i="0" lang="en-US" sz="1800" u="none" cap="none" strike="noStrike">
                <a:solidFill>
                  <a:srgbClr val="D9E1FF"/>
                </a:solidFill>
                <a:latin typeface="Roboto Medium"/>
                <a:ea typeface="Roboto Medium"/>
                <a:cs typeface="Roboto Medium"/>
                <a:sym typeface="Roboto Medium"/>
              </a:rPr>
              <a:t>The optimal hyperparameters will be the combination that yields the best performance on the evaluation metric, such as accuracy or F1-score.</a:t>
            </a:r>
            <a:endParaRPr i="0" sz="1800" u="none" cap="none" strike="noStrike">
              <a:solidFill>
                <a:srgbClr val="000000"/>
              </a:solidFill>
              <a:latin typeface="Roboto Medium"/>
              <a:ea typeface="Roboto Medium"/>
              <a:cs typeface="Roboto Medium"/>
              <a:sym typeface="Roboto Medium"/>
            </a:endParaRPr>
          </a:p>
        </p:txBody>
      </p:sp>
      <p:sp>
        <p:nvSpPr>
          <p:cNvPr id="258" name="Google Shape;258;p29"/>
          <p:cNvSpPr/>
          <p:nvPr/>
        </p:nvSpPr>
        <p:spPr>
          <a:xfrm>
            <a:off x="12796501" y="7779403"/>
            <a:ext cx="1833900" cy="451500"/>
          </a:xfrm>
          <a:prstGeom prst="rect">
            <a:avLst/>
          </a:prstGeom>
          <a:solidFill>
            <a:srgbClr val="0C0A33"/>
          </a:solidFill>
          <a:ln cap="flat" cmpd="sng" w="12700">
            <a:solidFill>
              <a:srgbClr val="0A0B2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59" name="Google Shape;259;p29"/>
          <p:cNvSpPr/>
          <p:nvPr/>
        </p:nvSpPr>
        <p:spPr>
          <a:xfrm>
            <a:off x="12904550" y="7749500"/>
            <a:ext cx="1680600" cy="451500"/>
          </a:xfrm>
          <a:prstGeom prst="rect">
            <a:avLst/>
          </a:prstGeom>
          <a:solidFill>
            <a:srgbClr val="0C0A33"/>
          </a:solidFill>
          <a:ln cap="flat" cmpd="sng" w="12700">
            <a:solidFill>
              <a:srgbClr val="0C0A33"/>
            </a:solidFill>
            <a:prstDash val="solid"/>
            <a:miter lim="800000"/>
            <a:headEnd len="sm" w="sm" type="none"/>
            <a:tailEnd len="sm" w="sm" type="none"/>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30"/>
          <p:cNvSpPr txBox="1"/>
          <p:nvPr/>
        </p:nvSpPr>
        <p:spPr>
          <a:xfrm>
            <a:off x="404175" y="401775"/>
            <a:ext cx="14193000" cy="1059900"/>
          </a:xfrm>
          <a:prstGeom prst="rect">
            <a:avLst/>
          </a:prstGeom>
          <a:noFill/>
          <a:ln>
            <a:noFill/>
          </a:ln>
        </p:spPr>
        <p:txBody>
          <a:bodyPr anchorCtr="0" anchor="t" bIns="45700" lIns="91425" spcFirstLastPara="1" rIns="91425" wrap="square" tIns="45700">
            <a:spAutoFit/>
          </a:bodyPr>
          <a:lstStyle/>
          <a:p>
            <a:pPr indent="0" lvl="0" marL="0" marR="0" rtl="0" algn="ctr">
              <a:lnSpc>
                <a:spcPct val="98214"/>
              </a:lnSpc>
              <a:spcBef>
                <a:spcPts val="0"/>
              </a:spcBef>
              <a:spcAft>
                <a:spcPts val="0"/>
              </a:spcAft>
              <a:buClr>
                <a:srgbClr val="FFFFFF"/>
              </a:buClr>
              <a:buSzPts val="2800"/>
              <a:buFont typeface="Arial"/>
              <a:buNone/>
            </a:pPr>
            <a:r>
              <a:rPr lang="en-US" sz="3200">
                <a:solidFill>
                  <a:srgbClr val="C6BFEE"/>
                </a:solidFill>
                <a:latin typeface="Prompt Medium"/>
                <a:ea typeface="Prompt Medium"/>
                <a:cs typeface="Prompt Medium"/>
                <a:sym typeface="Prompt Medium"/>
              </a:rPr>
              <a:t>Confusion Matrix and Classification Report After </a:t>
            </a:r>
            <a:endParaRPr sz="3200">
              <a:solidFill>
                <a:srgbClr val="C6BFEE"/>
              </a:solidFill>
              <a:latin typeface="Prompt Medium"/>
              <a:ea typeface="Prompt Medium"/>
              <a:cs typeface="Prompt Medium"/>
              <a:sym typeface="Prompt Medium"/>
            </a:endParaRPr>
          </a:p>
          <a:p>
            <a:pPr indent="0" lvl="0" marL="0" marR="0" rtl="0" algn="ctr">
              <a:lnSpc>
                <a:spcPct val="98214"/>
              </a:lnSpc>
              <a:spcBef>
                <a:spcPts val="0"/>
              </a:spcBef>
              <a:spcAft>
                <a:spcPts val="0"/>
              </a:spcAft>
              <a:buClr>
                <a:srgbClr val="FFFFFF"/>
              </a:buClr>
              <a:buSzPts val="2800"/>
              <a:buFont typeface="Arial"/>
              <a:buNone/>
            </a:pPr>
            <a:r>
              <a:rPr lang="en-US" sz="3200">
                <a:solidFill>
                  <a:srgbClr val="C6BFEE"/>
                </a:solidFill>
                <a:latin typeface="Prompt Medium"/>
                <a:ea typeface="Prompt Medium"/>
                <a:cs typeface="Prompt Medium"/>
                <a:sym typeface="Prompt Medium"/>
              </a:rPr>
              <a:t>Hyperparameter Tuning</a:t>
            </a:r>
            <a:endParaRPr i="0" sz="3200" u="none" cap="none" strike="noStrike">
              <a:solidFill>
                <a:srgbClr val="C6BFEE"/>
              </a:solidFill>
              <a:latin typeface="Prompt Medium"/>
              <a:ea typeface="Prompt Medium"/>
              <a:cs typeface="Prompt Medium"/>
              <a:sym typeface="Prompt Medium"/>
            </a:endParaRPr>
          </a:p>
        </p:txBody>
      </p:sp>
      <p:pic>
        <p:nvPicPr>
          <p:cNvPr id="265" name="Google Shape;265;p30"/>
          <p:cNvPicPr preferRelativeResize="0"/>
          <p:nvPr/>
        </p:nvPicPr>
        <p:blipFill rotWithShape="1">
          <a:blip r:embed="rId3">
            <a:alphaModFix/>
          </a:blip>
          <a:srcRect b="0" l="0" r="0" t="0"/>
          <a:stretch/>
        </p:blipFill>
        <p:spPr>
          <a:xfrm>
            <a:off x="414000" y="1765421"/>
            <a:ext cx="6309500" cy="4909254"/>
          </a:xfrm>
          <a:prstGeom prst="rect">
            <a:avLst/>
          </a:prstGeom>
          <a:noFill/>
          <a:ln>
            <a:noFill/>
          </a:ln>
        </p:spPr>
      </p:pic>
      <p:pic>
        <p:nvPicPr>
          <p:cNvPr id="266" name="Google Shape;266;p30"/>
          <p:cNvPicPr preferRelativeResize="0"/>
          <p:nvPr/>
        </p:nvPicPr>
        <p:blipFill rotWithShape="1">
          <a:blip r:embed="rId4">
            <a:alphaModFix/>
          </a:blip>
          <a:srcRect b="0" l="0" r="0" t="0"/>
          <a:stretch/>
        </p:blipFill>
        <p:spPr>
          <a:xfrm>
            <a:off x="7719375" y="2180225"/>
            <a:ext cx="6309500" cy="3415750"/>
          </a:xfrm>
          <a:prstGeom prst="rect">
            <a:avLst/>
          </a:prstGeom>
          <a:noFill/>
          <a:ln>
            <a:noFill/>
          </a:ln>
        </p:spPr>
      </p:pic>
      <p:sp>
        <p:nvSpPr>
          <p:cNvPr id="267" name="Google Shape;267;p30"/>
          <p:cNvSpPr/>
          <p:nvPr/>
        </p:nvSpPr>
        <p:spPr>
          <a:xfrm>
            <a:off x="12599758" y="7597108"/>
            <a:ext cx="1997400" cy="599100"/>
          </a:xfrm>
          <a:prstGeom prst="rect">
            <a:avLst/>
          </a:prstGeom>
          <a:solidFill>
            <a:srgbClr val="0C0A33"/>
          </a:solidFill>
          <a:ln cap="flat" cmpd="sng" w="12700">
            <a:solidFill>
              <a:srgbClr val="0A0B2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68" name="Google Shape;268;p30"/>
          <p:cNvSpPr/>
          <p:nvPr/>
        </p:nvSpPr>
        <p:spPr>
          <a:xfrm>
            <a:off x="12599758" y="7597108"/>
            <a:ext cx="1997400" cy="599100"/>
          </a:xfrm>
          <a:prstGeom prst="rect">
            <a:avLst/>
          </a:prstGeom>
          <a:solidFill>
            <a:srgbClr val="0C0A33"/>
          </a:solidFill>
          <a:ln cap="flat" cmpd="sng" w="12700">
            <a:solidFill>
              <a:srgbClr val="0C0A33"/>
            </a:solidFill>
            <a:prstDash val="solid"/>
            <a:miter lim="800000"/>
            <a:headEnd len="sm" w="sm" type="none"/>
            <a:tailEnd len="sm" w="sm" type="none"/>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69" name="Google Shape;269;p30"/>
          <p:cNvSpPr txBox="1"/>
          <p:nvPr/>
        </p:nvSpPr>
        <p:spPr>
          <a:xfrm>
            <a:off x="557825" y="6891025"/>
            <a:ext cx="13641000" cy="1088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2400">
                <a:solidFill>
                  <a:schemeClr val="lt1"/>
                </a:solidFill>
                <a:latin typeface="Roboto"/>
                <a:ea typeface="Roboto"/>
                <a:cs typeface="Roboto"/>
                <a:sym typeface="Roboto"/>
              </a:rPr>
              <a:t>Inference:</a:t>
            </a:r>
            <a:r>
              <a:rPr lang="en-US" sz="2300">
                <a:solidFill>
                  <a:schemeClr val="lt1"/>
                </a:solidFill>
                <a:latin typeface="Roboto"/>
                <a:ea typeface="Roboto"/>
                <a:cs typeface="Roboto"/>
                <a:sym typeface="Roboto"/>
              </a:rPr>
              <a:t>Achieved 97% accuracy with balanced precision, recall, and F1-score, demonstrating minimal misclassifications and high model reliability.</a:t>
            </a:r>
            <a:endParaRPr sz="3400">
              <a:solidFill>
                <a:schemeClr val="lt1"/>
              </a:solidFill>
              <a:latin typeface="Roboto"/>
              <a:ea typeface="Roboto"/>
              <a:cs typeface="Roboto"/>
              <a:sym typeface="Robo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 name="Shape 49"/>
        <p:cNvGrpSpPr/>
        <p:nvPr/>
      </p:nvGrpSpPr>
      <p:grpSpPr>
        <a:xfrm>
          <a:off x="0" y="0"/>
          <a:ext cx="0" cy="0"/>
          <a:chOff x="0" y="0"/>
          <a:chExt cx="0" cy="0"/>
        </a:xfrm>
      </p:grpSpPr>
      <p:sp>
        <p:nvSpPr>
          <p:cNvPr id="50" name="Google Shape;50;p13"/>
          <p:cNvSpPr/>
          <p:nvPr/>
        </p:nvSpPr>
        <p:spPr>
          <a:xfrm>
            <a:off x="264750" y="310250"/>
            <a:ext cx="8982900" cy="1031400"/>
          </a:xfrm>
          <a:prstGeom prst="rect">
            <a:avLst/>
          </a:prstGeom>
          <a:noFill/>
          <a:ln>
            <a:noFill/>
          </a:ln>
        </p:spPr>
        <p:txBody>
          <a:bodyPr anchorCtr="0" anchor="t" bIns="0" lIns="0" spcFirstLastPara="1" rIns="0" wrap="square" tIns="0">
            <a:noAutofit/>
          </a:bodyPr>
          <a:lstStyle/>
          <a:p>
            <a:pPr indent="0" lvl="0" marL="0" marR="0" rtl="0" algn="ctr">
              <a:lnSpc>
                <a:spcPct val="125210"/>
              </a:lnSpc>
              <a:spcBef>
                <a:spcPts val="0"/>
              </a:spcBef>
              <a:spcAft>
                <a:spcPts val="0"/>
              </a:spcAft>
              <a:buClr>
                <a:srgbClr val="C6BFEE"/>
              </a:buClr>
              <a:buSzPts val="5950"/>
              <a:buFont typeface="Prompt Medium"/>
              <a:buNone/>
            </a:pPr>
            <a:r>
              <a:rPr b="0" i="0" lang="en-US" sz="5000" u="none" cap="none" strike="noStrike">
                <a:solidFill>
                  <a:srgbClr val="C6BFEE"/>
                </a:solidFill>
                <a:latin typeface="Prompt Medium"/>
                <a:ea typeface="Prompt Medium"/>
                <a:cs typeface="Prompt Medium"/>
                <a:sym typeface="Prompt Medium"/>
              </a:rPr>
              <a:t>PROBLEM STATEMENT</a:t>
            </a:r>
            <a:endParaRPr b="0" i="0" sz="5000" u="none" cap="none" strike="noStrike">
              <a:solidFill>
                <a:srgbClr val="000000"/>
              </a:solidFill>
              <a:latin typeface="Arial"/>
              <a:ea typeface="Arial"/>
              <a:cs typeface="Arial"/>
              <a:sym typeface="Arial"/>
            </a:endParaRPr>
          </a:p>
        </p:txBody>
      </p:sp>
      <p:sp>
        <p:nvSpPr>
          <p:cNvPr id="51" name="Google Shape;51;p13"/>
          <p:cNvSpPr/>
          <p:nvPr/>
        </p:nvSpPr>
        <p:spPr>
          <a:xfrm>
            <a:off x="264750" y="1341650"/>
            <a:ext cx="9396900" cy="6087600"/>
          </a:xfrm>
          <a:prstGeom prst="rect">
            <a:avLst/>
          </a:prstGeom>
          <a:noFill/>
          <a:ln>
            <a:noFill/>
          </a:ln>
        </p:spPr>
        <p:txBody>
          <a:bodyPr anchorCtr="0" anchor="t" bIns="0" lIns="0" spcFirstLastPara="1" rIns="0" wrap="square" tIns="0">
            <a:noAutofit/>
          </a:bodyPr>
          <a:lstStyle/>
          <a:p>
            <a:pPr indent="0" lvl="0" marL="0" marR="0" rtl="0" algn="l">
              <a:lnSpc>
                <a:spcPct val="163157"/>
              </a:lnSpc>
              <a:spcBef>
                <a:spcPts val="0"/>
              </a:spcBef>
              <a:spcAft>
                <a:spcPts val="0"/>
              </a:spcAft>
              <a:buClr>
                <a:srgbClr val="DAD8E9"/>
              </a:buClr>
              <a:buSzPts val="1900"/>
              <a:buFont typeface="Mukta Light"/>
              <a:buNone/>
            </a:pPr>
            <a:r>
              <a:rPr i="0" lang="en-US" sz="2200" u="none" cap="none" strike="noStrike">
                <a:solidFill>
                  <a:srgbClr val="DAD8E9"/>
                </a:solidFill>
                <a:latin typeface="Roboto Medium"/>
                <a:ea typeface="Roboto Medium"/>
                <a:cs typeface="Roboto Medium"/>
                <a:sym typeface="Roboto Medium"/>
              </a:rPr>
              <a:t>Breast cancer remains one of the most prevalent cancers worldwide, with early detection being essential for effective treatment and improved survival rates. However, manual diagnosis </a:t>
            </a:r>
            <a:r>
              <a:rPr lang="en-US" sz="2200">
                <a:solidFill>
                  <a:srgbClr val="DAD8E9"/>
                </a:solidFill>
                <a:latin typeface="Roboto Medium"/>
                <a:ea typeface="Roboto Medium"/>
                <a:cs typeface="Roboto Medium"/>
                <a:sym typeface="Roboto Medium"/>
              </a:rPr>
              <a:t>by</a:t>
            </a:r>
            <a:r>
              <a:rPr i="0" lang="en-US" sz="2200" u="none" cap="none" strike="noStrike">
                <a:solidFill>
                  <a:srgbClr val="DAD8E9"/>
                </a:solidFill>
                <a:latin typeface="Roboto Medium"/>
                <a:ea typeface="Roboto Medium"/>
                <a:cs typeface="Roboto Medium"/>
                <a:sym typeface="Roboto Medium"/>
              </a:rPr>
              <a:t> traditional</a:t>
            </a:r>
            <a:r>
              <a:rPr lang="en-US" sz="2200">
                <a:solidFill>
                  <a:srgbClr val="DAD8E9"/>
                </a:solidFill>
                <a:latin typeface="Roboto Medium"/>
                <a:ea typeface="Roboto Medium"/>
                <a:cs typeface="Roboto Medium"/>
                <a:sym typeface="Roboto Medium"/>
              </a:rPr>
              <a:t> </a:t>
            </a:r>
            <a:r>
              <a:rPr i="0" lang="en-US" sz="2200" u="none" cap="none" strike="noStrike">
                <a:solidFill>
                  <a:srgbClr val="DAD8E9"/>
                </a:solidFill>
                <a:latin typeface="Roboto Medium"/>
                <a:ea typeface="Roboto Medium"/>
                <a:cs typeface="Roboto Medium"/>
                <a:sym typeface="Roboto Medium"/>
              </a:rPr>
              <a:t>methods is time-consuming and lack precision due to human error. </a:t>
            </a:r>
            <a:endParaRPr i="0" sz="2200" u="none" cap="none" strike="noStrike">
              <a:solidFill>
                <a:srgbClr val="DAD8E9"/>
              </a:solidFill>
              <a:latin typeface="Roboto Medium"/>
              <a:ea typeface="Roboto Medium"/>
              <a:cs typeface="Roboto Medium"/>
              <a:sym typeface="Roboto Medium"/>
            </a:endParaRPr>
          </a:p>
          <a:p>
            <a:pPr indent="0" lvl="0" marL="0" marR="0" rtl="0" algn="l">
              <a:lnSpc>
                <a:spcPct val="163157"/>
              </a:lnSpc>
              <a:spcBef>
                <a:spcPts val="0"/>
              </a:spcBef>
              <a:spcAft>
                <a:spcPts val="0"/>
              </a:spcAft>
              <a:buClr>
                <a:srgbClr val="DAD8E9"/>
              </a:buClr>
              <a:buSzPts val="1900"/>
              <a:buFont typeface="Mukta Light"/>
              <a:buNone/>
            </a:pPr>
            <a:r>
              <a:t/>
            </a:r>
            <a:endParaRPr sz="2200">
              <a:solidFill>
                <a:srgbClr val="DAD8E9"/>
              </a:solidFill>
              <a:latin typeface="Roboto Medium"/>
              <a:ea typeface="Roboto Medium"/>
              <a:cs typeface="Roboto Medium"/>
              <a:sym typeface="Roboto Medium"/>
            </a:endParaRPr>
          </a:p>
          <a:p>
            <a:pPr indent="0" lvl="0" marL="0" marR="0" rtl="0" algn="l">
              <a:lnSpc>
                <a:spcPct val="163157"/>
              </a:lnSpc>
              <a:spcBef>
                <a:spcPts val="0"/>
              </a:spcBef>
              <a:spcAft>
                <a:spcPts val="0"/>
              </a:spcAft>
              <a:buClr>
                <a:schemeClr val="dk1"/>
              </a:buClr>
              <a:buSzPts val="1100"/>
              <a:buFont typeface="Arial"/>
              <a:buNone/>
            </a:pPr>
            <a:r>
              <a:rPr i="0" lang="en-US" sz="2200" u="none" cap="none" strike="noStrike">
                <a:solidFill>
                  <a:srgbClr val="DAD8E9"/>
                </a:solidFill>
                <a:latin typeface="Roboto Medium"/>
                <a:ea typeface="Roboto Medium"/>
                <a:cs typeface="Roboto Medium"/>
                <a:sym typeface="Roboto Medium"/>
              </a:rPr>
              <a:t>This project aims to leverage machine learning, specifically the AdaBoost classifier, to develop a reliable and accurate model for distinguishing between benign and malignant breast tumors. By analyzing features from</a:t>
            </a:r>
            <a:r>
              <a:rPr lang="en-US" sz="2200">
                <a:solidFill>
                  <a:srgbClr val="DAD8E9"/>
                </a:solidFill>
                <a:latin typeface="Roboto Medium"/>
                <a:ea typeface="Roboto Medium"/>
                <a:cs typeface="Roboto Medium"/>
                <a:sym typeface="Roboto Medium"/>
              </a:rPr>
              <a:t> </a:t>
            </a:r>
            <a:r>
              <a:rPr i="0" lang="en-US" sz="2200" u="none" cap="none" strike="noStrike">
                <a:solidFill>
                  <a:srgbClr val="DAD8E9"/>
                </a:solidFill>
                <a:latin typeface="Roboto Medium"/>
                <a:ea typeface="Roboto Medium"/>
                <a:cs typeface="Roboto Medium"/>
                <a:sym typeface="Roboto Medium"/>
              </a:rPr>
              <a:t>widely-used breast cancer dataset, the goal is to enhance diagnostic accuracy and support healthcare professionals in making timely, data-driven decisions for patient care.</a:t>
            </a:r>
            <a:endParaRPr i="0" sz="2200" u="none" cap="none" strike="noStrike">
              <a:solidFill>
                <a:srgbClr val="DAD8E9"/>
              </a:solidFill>
              <a:latin typeface="Roboto Medium"/>
              <a:ea typeface="Roboto Medium"/>
              <a:cs typeface="Roboto Medium"/>
              <a:sym typeface="Roboto Medium"/>
            </a:endParaRPr>
          </a:p>
          <a:p>
            <a:pPr indent="0" lvl="0" marL="0" marR="0" rtl="0" algn="l">
              <a:lnSpc>
                <a:spcPct val="163157"/>
              </a:lnSpc>
              <a:spcBef>
                <a:spcPts val="0"/>
              </a:spcBef>
              <a:spcAft>
                <a:spcPts val="0"/>
              </a:spcAft>
              <a:buClr>
                <a:schemeClr val="dk1"/>
              </a:buClr>
              <a:buSzPts val="1100"/>
              <a:buFont typeface="Arial"/>
              <a:buNone/>
            </a:pPr>
            <a:r>
              <a:t/>
            </a:r>
            <a:endParaRPr i="0" sz="2200" u="none" cap="none" strike="noStrike">
              <a:solidFill>
                <a:srgbClr val="DAD8E9"/>
              </a:solidFill>
              <a:latin typeface="Roboto Medium"/>
              <a:ea typeface="Roboto Medium"/>
              <a:cs typeface="Roboto Medium"/>
              <a:sym typeface="Roboto Medium"/>
            </a:endParaRPr>
          </a:p>
          <a:p>
            <a:pPr indent="0" lvl="0" marL="0" marR="0" rtl="0" algn="l">
              <a:lnSpc>
                <a:spcPct val="163157"/>
              </a:lnSpc>
              <a:spcBef>
                <a:spcPts val="0"/>
              </a:spcBef>
              <a:spcAft>
                <a:spcPts val="0"/>
              </a:spcAft>
              <a:buClr>
                <a:srgbClr val="DAD8E9"/>
              </a:buClr>
              <a:buSzPts val="1900"/>
              <a:buFont typeface="Mukta Light"/>
              <a:buNone/>
            </a:pPr>
            <a:r>
              <a:t/>
            </a:r>
            <a:endParaRPr i="0" sz="2200" u="none" cap="none" strike="noStrike">
              <a:solidFill>
                <a:srgbClr val="DAD8E9"/>
              </a:solidFill>
              <a:latin typeface="Roboto Medium"/>
              <a:ea typeface="Roboto Medium"/>
              <a:cs typeface="Roboto Medium"/>
              <a:sym typeface="Roboto Medium"/>
            </a:endParaRPr>
          </a:p>
        </p:txBody>
      </p:sp>
      <p:pic>
        <p:nvPicPr>
          <p:cNvPr id="52" name="Google Shape;52;p13"/>
          <p:cNvPicPr preferRelativeResize="0"/>
          <p:nvPr/>
        </p:nvPicPr>
        <p:blipFill rotWithShape="1">
          <a:blip r:embed="rId3">
            <a:alphaModFix/>
          </a:blip>
          <a:srcRect b="0" l="0" r="0" t="0"/>
          <a:stretch/>
        </p:blipFill>
        <p:spPr>
          <a:xfrm>
            <a:off x="9548600" y="540600"/>
            <a:ext cx="5081800" cy="6470919"/>
          </a:xfrm>
          <a:prstGeom prst="rect">
            <a:avLst/>
          </a:prstGeom>
          <a:noFill/>
          <a:ln>
            <a:noFill/>
          </a:ln>
        </p:spPr>
      </p:pic>
      <p:sp>
        <p:nvSpPr>
          <p:cNvPr id="53" name="Google Shape;53;p13"/>
          <p:cNvSpPr/>
          <p:nvPr/>
        </p:nvSpPr>
        <p:spPr>
          <a:xfrm>
            <a:off x="12599758" y="7597108"/>
            <a:ext cx="1997400" cy="599100"/>
          </a:xfrm>
          <a:prstGeom prst="rect">
            <a:avLst/>
          </a:prstGeom>
          <a:solidFill>
            <a:srgbClr val="0A0B21"/>
          </a:solidFill>
          <a:ln cap="flat" cmpd="sng" w="12700">
            <a:solidFill>
              <a:srgbClr val="0A0B2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31"/>
          <p:cNvSpPr/>
          <p:nvPr/>
        </p:nvSpPr>
        <p:spPr>
          <a:xfrm>
            <a:off x="837725" y="571175"/>
            <a:ext cx="10044900" cy="676500"/>
          </a:xfrm>
          <a:prstGeom prst="rect">
            <a:avLst/>
          </a:prstGeom>
          <a:noFill/>
          <a:ln>
            <a:noFill/>
          </a:ln>
        </p:spPr>
        <p:txBody>
          <a:bodyPr anchorCtr="0" anchor="t" bIns="0" lIns="0" spcFirstLastPara="1" rIns="0" wrap="square" tIns="0">
            <a:noAutofit/>
          </a:bodyPr>
          <a:lstStyle/>
          <a:p>
            <a:pPr indent="0" lvl="0" marL="0" marR="0" rtl="0" algn="l">
              <a:lnSpc>
                <a:spcPct val="98214"/>
              </a:lnSpc>
              <a:spcBef>
                <a:spcPts val="0"/>
              </a:spcBef>
              <a:spcAft>
                <a:spcPts val="0"/>
              </a:spcAft>
              <a:buClr>
                <a:srgbClr val="FFFFFF"/>
              </a:buClr>
              <a:buSzPts val="2800"/>
              <a:buFont typeface="Arial"/>
              <a:buNone/>
            </a:pPr>
            <a:r>
              <a:rPr i="0" lang="en-US" sz="3200" u="none" cap="none" strike="noStrike">
                <a:solidFill>
                  <a:srgbClr val="C6BFEE"/>
                </a:solidFill>
                <a:latin typeface="Prompt Medium"/>
                <a:ea typeface="Prompt Medium"/>
                <a:cs typeface="Prompt Medium"/>
                <a:sym typeface="Prompt Medium"/>
              </a:rPr>
              <a:t>Extracting and Visualizing Important Features</a:t>
            </a:r>
            <a:endParaRPr i="0" sz="3200" u="none" cap="none" strike="noStrike">
              <a:solidFill>
                <a:srgbClr val="C6BFEE"/>
              </a:solidFill>
              <a:latin typeface="Prompt Medium"/>
              <a:ea typeface="Prompt Medium"/>
              <a:cs typeface="Prompt Medium"/>
              <a:sym typeface="Prompt Medium"/>
            </a:endParaRPr>
          </a:p>
        </p:txBody>
      </p:sp>
      <p:sp>
        <p:nvSpPr>
          <p:cNvPr id="276" name="Google Shape;276;p31"/>
          <p:cNvSpPr/>
          <p:nvPr/>
        </p:nvSpPr>
        <p:spPr>
          <a:xfrm>
            <a:off x="9887825" y="1247675"/>
            <a:ext cx="4321500" cy="5951700"/>
          </a:xfrm>
          <a:prstGeom prst="rect">
            <a:avLst/>
          </a:prstGeom>
          <a:noFill/>
          <a:ln>
            <a:noFill/>
          </a:ln>
        </p:spPr>
        <p:txBody>
          <a:bodyPr anchorCtr="0" anchor="t" bIns="0" lIns="0" spcFirstLastPara="1" rIns="0" wrap="square" tIns="0">
            <a:noAutofit/>
          </a:bodyPr>
          <a:lstStyle/>
          <a:p>
            <a:pPr indent="-381000" lvl="0" marL="457200" marR="0" rtl="0" algn="l">
              <a:lnSpc>
                <a:spcPct val="162162"/>
              </a:lnSpc>
              <a:spcBef>
                <a:spcPts val="0"/>
              </a:spcBef>
              <a:spcAft>
                <a:spcPts val="0"/>
              </a:spcAft>
              <a:buClr>
                <a:srgbClr val="D9E1FF"/>
              </a:buClr>
              <a:buSzPts val="2400"/>
              <a:buFont typeface="Roboto Medium"/>
              <a:buChar char="●"/>
            </a:pPr>
            <a:r>
              <a:rPr i="0" lang="en-US" sz="2400" u="none" cap="none" strike="noStrike">
                <a:solidFill>
                  <a:srgbClr val="D9E1FF"/>
                </a:solidFill>
                <a:latin typeface="Roboto Medium"/>
                <a:ea typeface="Roboto Medium"/>
                <a:cs typeface="Roboto Medium"/>
                <a:sym typeface="Roboto Medium"/>
              </a:rPr>
              <a:t>Identifying and understanding the most salient features within a dataset is a crucial first step in effective data analysis. </a:t>
            </a:r>
            <a:endParaRPr sz="2400">
              <a:solidFill>
                <a:srgbClr val="D9E1FF"/>
              </a:solidFill>
              <a:latin typeface="Roboto Medium"/>
              <a:ea typeface="Roboto Medium"/>
              <a:cs typeface="Roboto Medium"/>
              <a:sym typeface="Roboto Medium"/>
            </a:endParaRPr>
          </a:p>
          <a:p>
            <a:pPr indent="-381000" lvl="0" marL="457200" marR="0" rtl="0" algn="l">
              <a:lnSpc>
                <a:spcPct val="162162"/>
              </a:lnSpc>
              <a:spcBef>
                <a:spcPts val="0"/>
              </a:spcBef>
              <a:spcAft>
                <a:spcPts val="0"/>
              </a:spcAft>
              <a:buClr>
                <a:srgbClr val="D9E1FF"/>
              </a:buClr>
              <a:buSzPts val="2400"/>
              <a:buFont typeface="Roboto Medium"/>
              <a:buChar char="●"/>
            </a:pPr>
            <a:r>
              <a:rPr i="0" lang="en-US" sz="2400" u="none" cap="none" strike="noStrike">
                <a:solidFill>
                  <a:srgbClr val="D9E1FF"/>
                </a:solidFill>
                <a:latin typeface="Roboto Medium"/>
                <a:ea typeface="Roboto Medium"/>
                <a:cs typeface="Roboto Medium"/>
                <a:sym typeface="Roboto Medium"/>
              </a:rPr>
              <a:t>This presentation will explore techniques for extracting and visualizing the key drivers and patterns that lie at the heart of your data.</a:t>
            </a:r>
            <a:endParaRPr i="0" sz="2400" u="none" cap="none" strike="noStrike">
              <a:solidFill>
                <a:srgbClr val="000000"/>
              </a:solidFill>
              <a:latin typeface="Roboto Medium"/>
              <a:ea typeface="Roboto Medium"/>
              <a:cs typeface="Roboto Medium"/>
              <a:sym typeface="Roboto Medium"/>
            </a:endParaRPr>
          </a:p>
        </p:txBody>
      </p:sp>
      <p:pic>
        <p:nvPicPr>
          <p:cNvPr id="277" name="Google Shape;277;p31"/>
          <p:cNvPicPr preferRelativeResize="0"/>
          <p:nvPr/>
        </p:nvPicPr>
        <p:blipFill>
          <a:blip r:embed="rId3">
            <a:alphaModFix/>
          </a:blip>
          <a:stretch>
            <a:fillRect/>
          </a:stretch>
        </p:blipFill>
        <p:spPr>
          <a:xfrm>
            <a:off x="837725" y="1247675"/>
            <a:ext cx="8719444" cy="6180324"/>
          </a:xfrm>
          <a:prstGeom prst="rect">
            <a:avLst/>
          </a:prstGeom>
          <a:noFill/>
          <a:ln>
            <a:noFill/>
          </a:ln>
        </p:spPr>
      </p:pic>
      <p:sp>
        <p:nvSpPr>
          <p:cNvPr id="278" name="Google Shape;278;p31"/>
          <p:cNvSpPr/>
          <p:nvPr/>
        </p:nvSpPr>
        <p:spPr>
          <a:xfrm>
            <a:off x="12599758" y="7597108"/>
            <a:ext cx="1997400" cy="599100"/>
          </a:xfrm>
          <a:prstGeom prst="rect">
            <a:avLst/>
          </a:prstGeom>
          <a:solidFill>
            <a:srgbClr val="0C0A33"/>
          </a:solidFill>
          <a:ln cap="flat" cmpd="sng" w="12700">
            <a:solidFill>
              <a:srgbClr val="0A0B2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79" name="Google Shape;279;p31"/>
          <p:cNvSpPr/>
          <p:nvPr/>
        </p:nvSpPr>
        <p:spPr>
          <a:xfrm>
            <a:off x="12599758" y="7597108"/>
            <a:ext cx="1997400" cy="599100"/>
          </a:xfrm>
          <a:prstGeom prst="rect">
            <a:avLst/>
          </a:prstGeom>
          <a:solidFill>
            <a:srgbClr val="0C0A33"/>
          </a:solidFill>
          <a:ln cap="flat" cmpd="sng" w="12700">
            <a:solidFill>
              <a:srgbClr val="0C0A33"/>
            </a:solidFill>
            <a:prstDash val="solid"/>
            <a:miter lim="800000"/>
            <a:headEnd len="sm" w="sm" type="none"/>
            <a:tailEnd len="sm" w="sm" type="none"/>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32"/>
          <p:cNvSpPr/>
          <p:nvPr/>
        </p:nvSpPr>
        <p:spPr>
          <a:xfrm>
            <a:off x="837724" y="1911191"/>
            <a:ext cx="11435715" cy="704017"/>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FFFFFF"/>
              </a:buClr>
              <a:buSzPts val="4400"/>
              <a:buFont typeface="Arial"/>
              <a:buNone/>
            </a:pPr>
            <a:r>
              <a:rPr i="0" lang="en-US" sz="4800" u="none" cap="none" strike="noStrike">
                <a:solidFill>
                  <a:srgbClr val="C6BFEE"/>
                </a:solidFill>
                <a:latin typeface="Prompt Medium"/>
                <a:ea typeface="Prompt Medium"/>
                <a:cs typeface="Prompt Medium"/>
                <a:sym typeface="Prompt Medium"/>
              </a:rPr>
              <a:t>Understanding ROC Curves and AUC</a:t>
            </a:r>
            <a:endParaRPr i="0" sz="4800" u="none" cap="none" strike="noStrike">
              <a:solidFill>
                <a:srgbClr val="C6BFEE"/>
              </a:solidFill>
              <a:latin typeface="Prompt Medium"/>
              <a:ea typeface="Prompt Medium"/>
              <a:cs typeface="Prompt Medium"/>
              <a:sym typeface="Prompt Medium"/>
            </a:endParaRPr>
          </a:p>
        </p:txBody>
      </p:sp>
      <p:sp>
        <p:nvSpPr>
          <p:cNvPr id="286" name="Google Shape;286;p32"/>
          <p:cNvSpPr/>
          <p:nvPr/>
        </p:nvSpPr>
        <p:spPr>
          <a:xfrm>
            <a:off x="837724" y="3213497"/>
            <a:ext cx="2816185" cy="351949"/>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FFFFFF"/>
              </a:buClr>
              <a:buSzPts val="2200"/>
              <a:buFont typeface="Arial"/>
              <a:buNone/>
            </a:pPr>
            <a:r>
              <a:rPr i="0" lang="en-US" sz="2400" u="none" cap="none" strike="noStrike">
                <a:solidFill>
                  <a:srgbClr val="C6BFEE"/>
                </a:solidFill>
                <a:latin typeface="Roboto Medium"/>
                <a:ea typeface="Roboto Medium"/>
                <a:cs typeface="Roboto Medium"/>
                <a:sym typeface="Roboto Medium"/>
              </a:rPr>
              <a:t>ROC Curves</a:t>
            </a:r>
            <a:endParaRPr i="0" sz="2400" u="none" cap="none" strike="noStrike">
              <a:solidFill>
                <a:srgbClr val="C6BFEE"/>
              </a:solidFill>
              <a:latin typeface="Roboto Medium"/>
              <a:ea typeface="Roboto Medium"/>
              <a:cs typeface="Roboto Medium"/>
              <a:sym typeface="Roboto Medium"/>
            </a:endParaRPr>
          </a:p>
        </p:txBody>
      </p:sp>
      <p:sp>
        <p:nvSpPr>
          <p:cNvPr id="287" name="Google Shape;287;p32"/>
          <p:cNvSpPr/>
          <p:nvPr/>
        </p:nvSpPr>
        <p:spPr>
          <a:xfrm>
            <a:off x="837724" y="3804761"/>
            <a:ext cx="3928586" cy="2298144"/>
          </a:xfrm>
          <a:prstGeom prst="rect">
            <a:avLst/>
          </a:prstGeom>
          <a:noFill/>
          <a:ln>
            <a:noFill/>
          </a:ln>
        </p:spPr>
        <p:txBody>
          <a:bodyPr anchorCtr="0" anchor="t" bIns="0" lIns="0" spcFirstLastPara="1" rIns="0" wrap="square" tIns="0">
            <a:noAutofit/>
          </a:bodyPr>
          <a:lstStyle/>
          <a:p>
            <a:pPr indent="0" lvl="0" marL="0" marR="0" rtl="0" algn="l">
              <a:lnSpc>
                <a:spcPct val="162162"/>
              </a:lnSpc>
              <a:spcBef>
                <a:spcPts val="0"/>
              </a:spcBef>
              <a:spcAft>
                <a:spcPts val="0"/>
              </a:spcAft>
              <a:buClr>
                <a:srgbClr val="D9E1FF"/>
              </a:buClr>
              <a:buSzPts val="1850"/>
              <a:buFont typeface="Arial"/>
              <a:buNone/>
            </a:pPr>
            <a:r>
              <a:rPr i="0" lang="en-US" sz="2000" u="none" cap="none" strike="noStrike">
                <a:solidFill>
                  <a:srgbClr val="D9E1FF"/>
                </a:solidFill>
                <a:latin typeface="Roboto Medium"/>
                <a:ea typeface="Roboto Medium"/>
                <a:cs typeface="Roboto Medium"/>
                <a:sym typeface="Roboto Medium"/>
              </a:rPr>
              <a:t>The Receiver Operating Characteristic (ROC) curve is a graphical tool that illustrates the diagnostic ability of a binary classifier system as its discrimination threshold is varied.</a:t>
            </a:r>
            <a:endParaRPr i="0" sz="2000" u="none" cap="none" strike="noStrike">
              <a:solidFill>
                <a:srgbClr val="000000"/>
              </a:solidFill>
              <a:latin typeface="Roboto Medium"/>
              <a:ea typeface="Roboto Medium"/>
              <a:cs typeface="Roboto Medium"/>
              <a:sym typeface="Roboto Medium"/>
            </a:endParaRPr>
          </a:p>
        </p:txBody>
      </p:sp>
      <p:sp>
        <p:nvSpPr>
          <p:cNvPr id="288" name="Google Shape;288;p32"/>
          <p:cNvSpPr/>
          <p:nvPr/>
        </p:nvSpPr>
        <p:spPr>
          <a:xfrm>
            <a:off x="5357813" y="3213497"/>
            <a:ext cx="2816185" cy="351949"/>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FFFFFF"/>
              </a:buClr>
              <a:buSzPts val="2200"/>
              <a:buFont typeface="Arial"/>
              <a:buNone/>
            </a:pPr>
            <a:r>
              <a:rPr i="0" lang="en-US" sz="2400" u="none" cap="none" strike="noStrike">
                <a:solidFill>
                  <a:srgbClr val="C6BFEE"/>
                </a:solidFill>
                <a:latin typeface="Roboto Medium"/>
                <a:ea typeface="Roboto Medium"/>
                <a:cs typeface="Roboto Medium"/>
                <a:sym typeface="Roboto Medium"/>
              </a:rPr>
              <a:t>AUC</a:t>
            </a:r>
            <a:endParaRPr i="0" sz="2400" u="none" cap="none" strike="noStrike">
              <a:solidFill>
                <a:srgbClr val="C6BFEE"/>
              </a:solidFill>
              <a:latin typeface="Roboto Medium"/>
              <a:ea typeface="Roboto Medium"/>
              <a:cs typeface="Roboto Medium"/>
              <a:sym typeface="Roboto Medium"/>
            </a:endParaRPr>
          </a:p>
        </p:txBody>
      </p:sp>
      <p:sp>
        <p:nvSpPr>
          <p:cNvPr id="289" name="Google Shape;289;p32"/>
          <p:cNvSpPr/>
          <p:nvPr/>
        </p:nvSpPr>
        <p:spPr>
          <a:xfrm>
            <a:off x="5357813" y="3804761"/>
            <a:ext cx="3928586" cy="1915120"/>
          </a:xfrm>
          <a:prstGeom prst="rect">
            <a:avLst/>
          </a:prstGeom>
          <a:noFill/>
          <a:ln>
            <a:noFill/>
          </a:ln>
        </p:spPr>
        <p:txBody>
          <a:bodyPr anchorCtr="0" anchor="t" bIns="0" lIns="0" spcFirstLastPara="1" rIns="0" wrap="square" tIns="0">
            <a:noAutofit/>
          </a:bodyPr>
          <a:lstStyle/>
          <a:p>
            <a:pPr indent="0" lvl="0" marL="0" marR="0" rtl="0" algn="l">
              <a:lnSpc>
                <a:spcPct val="162162"/>
              </a:lnSpc>
              <a:spcBef>
                <a:spcPts val="0"/>
              </a:spcBef>
              <a:spcAft>
                <a:spcPts val="0"/>
              </a:spcAft>
              <a:buClr>
                <a:srgbClr val="D9E1FF"/>
              </a:buClr>
              <a:buSzPts val="1850"/>
              <a:buFont typeface="Arial"/>
              <a:buNone/>
            </a:pPr>
            <a:r>
              <a:rPr i="0" lang="en-US" sz="2000" u="none" cap="none" strike="noStrike">
                <a:solidFill>
                  <a:srgbClr val="D9E1FF"/>
                </a:solidFill>
                <a:latin typeface="Roboto Medium"/>
                <a:ea typeface="Roboto Medium"/>
                <a:cs typeface="Roboto Medium"/>
                <a:sym typeface="Roboto Medium"/>
              </a:rPr>
              <a:t>The Area Under the Curve (AUC) is a summary statistic that represents the overall accuracy of the model. A higher AUC indicates better predictive performance.</a:t>
            </a:r>
            <a:endParaRPr i="0" sz="2000" u="none" cap="none" strike="noStrike">
              <a:solidFill>
                <a:srgbClr val="000000"/>
              </a:solidFill>
              <a:latin typeface="Roboto Medium"/>
              <a:ea typeface="Roboto Medium"/>
              <a:cs typeface="Roboto Medium"/>
              <a:sym typeface="Roboto Medium"/>
            </a:endParaRPr>
          </a:p>
        </p:txBody>
      </p:sp>
      <p:sp>
        <p:nvSpPr>
          <p:cNvPr id="290" name="Google Shape;290;p32"/>
          <p:cNvSpPr/>
          <p:nvPr/>
        </p:nvSpPr>
        <p:spPr>
          <a:xfrm>
            <a:off x="9877901" y="3213497"/>
            <a:ext cx="2816185" cy="351949"/>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FFFFFF"/>
              </a:buClr>
              <a:buSzPts val="2200"/>
              <a:buFont typeface="Arial"/>
              <a:buNone/>
            </a:pPr>
            <a:r>
              <a:rPr i="0" lang="en-US" sz="2400" u="none" cap="none" strike="noStrike">
                <a:solidFill>
                  <a:srgbClr val="C6BFEE"/>
                </a:solidFill>
                <a:latin typeface="Roboto Medium"/>
                <a:ea typeface="Roboto Medium"/>
                <a:cs typeface="Roboto Medium"/>
                <a:sym typeface="Roboto Medium"/>
              </a:rPr>
              <a:t>Interpretation</a:t>
            </a:r>
            <a:endParaRPr i="0" sz="2400" u="none" cap="none" strike="noStrike">
              <a:solidFill>
                <a:srgbClr val="C6BFEE"/>
              </a:solidFill>
              <a:latin typeface="Roboto Medium"/>
              <a:ea typeface="Roboto Medium"/>
              <a:cs typeface="Roboto Medium"/>
              <a:sym typeface="Roboto Medium"/>
            </a:endParaRPr>
          </a:p>
        </p:txBody>
      </p:sp>
      <p:sp>
        <p:nvSpPr>
          <p:cNvPr id="291" name="Google Shape;291;p32"/>
          <p:cNvSpPr/>
          <p:nvPr/>
        </p:nvSpPr>
        <p:spPr>
          <a:xfrm>
            <a:off x="9877901" y="3804761"/>
            <a:ext cx="3928586" cy="1915120"/>
          </a:xfrm>
          <a:prstGeom prst="rect">
            <a:avLst/>
          </a:prstGeom>
          <a:noFill/>
          <a:ln>
            <a:noFill/>
          </a:ln>
        </p:spPr>
        <p:txBody>
          <a:bodyPr anchorCtr="0" anchor="t" bIns="0" lIns="0" spcFirstLastPara="1" rIns="0" wrap="square" tIns="0">
            <a:noAutofit/>
          </a:bodyPr>
          <a:lstStyle/>
          <a:p>
            <a:pPr indent="0" lvl="0" marL="0" marR="0" rtl="0" algn="l">
              <a:lnSpc>
                <a:spcPct val="162162"/>
              </a:lnSpc>
              <a:spcBef>
                <a:spcPts val="0"/>
              </a:spcBef>
              <a:spcAft>
                <a:spcPts val="0"/>
              </a:spcAft>
              <a:buClr>
                <a:srgbClr val="D9E1FF"/>
              </a:buClr>
              <a:buSzPts val="1850"/>
              <a:buFont typeface="Arial"/>
              <a:buNone/>
            </a:pPr>
            <a:r>
              <a:rPr i="0" lang="en-US" sz="2000" u="none" cap="none" strike="noStrike">
                <a:solidFill>
                  <a:srgbClr val="D9E1FF"/>
                </a:solidFill>
                <a:latin typeface="Roboto Medium"/>
                <a:ea typeface="Roboto Medium"/>
                <a:cs typeface="Roboto Medium"/>
                <a:sym typeface="Roboto Medium"/>
              </a:rPr>
              <a:t>ROC curves and AUC provide valuable insights into model performance, helping you assess trade-offs between true positive and false positive rates.</a:t>
            </a:r>
            <a:endParaRPr i="0" sz="2000" u="none" cap="none" strike="noStrike">
              <a:solidFill>
                <a:srgbClr val="000000"/>
              </a:solidFill>
              <a:latin typeface="Roboto Medium"/>
              <a:ea typeface="Roboto Medium"/>
              <a:cs typeface="Roboto Medium"/>
              <a:sym typeface="Roboto Medium"/>
            </a:endParaRPr>
          </a:p>
        </p:txBody>
      </p:sp>
      <p:sp>
        <p:nvSpPr>
          <p:cNvPr id="292" name="Google Shape;292;p32"/>
          <p:cNvSpPr/>
          <p:nvPr/>
        </p:nvSpPr>
        <p:spPr>
          <a:xfrm>
            <a:off x="12599758" y="7597108"/>
            <a:ext cx="1997400" cy="599100"/>
          </a:xfrm>
          <a:prstGeom prst="rect">
            <a:avLst/>
          </a:prstGeom>
          <a:solidFill>
            <a:srgbClr val="0C0A33"/>
          </a:solidFill>
          <a:ln cap="flat" cmpd="sng" w="12700">
            <a:solidFill>
              <a:srgbClr val="0A0B2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93" name="Google Shape;293;p32"/>
          <p:cNvSpPr/>
          <p:nvPr/>
        </p:nvSpPr>
        <p:spPr>
          <a:xfrm>
            <a:off x="12599758" y="7597108"/>
            <a:ext cx="1997400" cy="599100"/>
          </a:xfrm>
          <a:prstGeom prst="rect">
            <a:avLst/>
          </a:prstGeom>
          <a:solidFill>
            <a:srgbClr val="0C0A33"/>
          </a:solidFill>
          <a:ln cap="flat" cmpd="sng" w="12700">
            <a:solidFill>
              <a:srgbClr val="0C0A33"/>
            </a:solidFill>
            <a:prstDash val="solid"/>
            <a:miter lim="800000"/>
            <a:headEnd len="sm" w="sm" type="none"/>
            <a:tailEnd len="sm" w="sm" type="none"/>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pic>
        <p:nvPicPr>
          <p:cNvPr id="298" name="Google Shape;298;p33"/>
          <p:cNvPicPr preferRelativeResize="0"/>
          <p:nvPr/>
        </p:nvPicPr>
        <p:blipFill rotWithShape="1">
          <a:blip r:embed="rId3">
            <a:alphaModFix/>
          </a:blip>
          <a:srcRect b="0" l="0" r="0" t="0"/>
          <a:stretch/>
        </p:blipFill>
        <p:spPr>
          <a:xfrm>
            <a:off x="718574" y="1446143"/>
            <a:ext cx="8068802" cy="5830114"/>
          </a:xfrm>
          <a:prstGeom prst="rect">
            <a:avLst/>
          </a:prstGeom>
          <a:noFill/>
          <a:ln>
            <a:noFill/>
          </a:ln>
        </p:spPr>
      </p:pic>
      <p:sp>
        <p:nvSpPr>
          <p:cNvPr id="299" name="Google Shape;299;p33"/>
          <p:cNvSpPr txBox="1"/>
          <p:nvPr/>
        </p:nvSpPr>
        <p:spPr>
          <a:xfrm>
            <a:off x="413775" y="304068"/>
            <a:ext cx="7315200" cy="831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i="0" lang="en-US" sz="4800" u="none" cap="none" strike="noStrike">
                <a:solidFill>
                  <a:srgbClr val="C6BFEE"/>
                </a:solidFill>
                <a:latin typeface="Prompt Medium"/>
                <a:ea typeface="Prompt Medium"/>
                <a:cs typeface="Prompt Medium"/>
                <a:sym typeface="Prompt Medium"/>
              </a:rPr>
              <a:t> ROC Curve:</a:t>
            </a:r>
            <a:endParaRPr i="0" sz="4800" u="none" cap="none" strike="noStrike">
              <a:solidFill>
                <a:srgbClr val="C6BFEE"/>
              </a:solidFill>
              <a:latin typeface="Prompt Medium"/>
              <a:ea typeface="Prompt Medium"/>
              <a:cs typeface="Prompt Medium"/>
              <a:sym typeface="Prompt Medium"/>
            </a:endParaRPr>
          </a:p>
        </p:txBody>
      </p:sp>
      <p:sp>
        <p:nvSpPr>
          <p:cNvPr id="300" name="Google Shape;300;p33"/>
          <p:cNvSpPr/>
          <p:nvPr/>
        </p:nvSpPr>
        <p:spPr>
          <a:xfrm>
            <a:off x="12599758" y="7597108"/>
            <a:ext cx="1997400" cy="599100"/>
          </a:xfrm>
          <a:prstGeom prst="rect">
            <a:avLst/>
          </a:prstGeom>
          <a:solidFill>
            <a:srgbClr val="0C0A33"/>
          </a:solidFill>
          <a:ln cap="flat" cmpd="sng" w="12700">
            <a:solidFill>
              <a:srgbClr val="0A0B2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01" name="Google Shape;301;p33"/>
          <p:cNvSpPr/>
          <p:nvPr/>
        </p:nvSpPr>
        <p:spPr>
          <a:xfrm>
            <a:off x="12599758" y="7597108"/>
            <a:ext cx="1997400" cy="599100"/>
          </a:xfrm>
          <a:prstGeom prst="rect">
            <a:avLst/>
          </a:prstGeom>
          <a:solidFill>
            <a:srgbClr val="0C0A33"/>
          </a:solidFill>
          <a:ln cap="flat" cmpd="sng" w="12700">
            <a:solidFill>
              <a:srgbClr val="0C0A33"/>
            </a:solidFill>
            <a:prstDash val="solid"/>
            <a:miter lim="800000"/>
            <a:headEnd len="sm" w="sm" type="none"/>
            <a:tailEnd len="sm" w="sm" type="none"/>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02" name="Google Shape;302;p33"/>
          <p:cNvSpPr txBox="1"/>
          <p:nvPr/>
        </p:nvSpPr>
        <p:spPr>
          <a:xfrm>
            <a:off x="8787375" y="1377000"/>
            <a:ext cx="5691600" cy="5170800"/>
          </a:xfrm>
          <a:prstGeom prst="rect">
            <a:avLst/>
          </a:prstGeom>
          <a:noFill/>
          <a:ln>
            <a:noFill/>
          </a:ln>
        </p:spPr>
        <p:txBody>
          <a:bodyPr anchorCtr="0" anchor="t" bIns="91425" lIns="91425" spcFirstLastPara="1" rIns="91425" wrap="square" tIns="91425">
            <a:noAutofit/>
          </a:bodyPr>
          <a:lstStyle/>
          <a:p>
            <a:pPr indent="-381000" lvl="0" marL="457200" rtl="0" algn="just">
              <a:lnSpc>
                <a:spcPct val="115000"/>
              </a:lnSpc>
              <a:spcBef>
                <a:spcPts val="1200"/>
              </a:spcBef>
              <a:spcAft>
                <a:spcPts val="0"/>
              </a:spcAft>
              <a:buClr>
                <a:schemeClr val="lt1"/>
              </a:buClr>
              <a:buSzPts val="2400"/>
              <a:buFont typeface="Roboto Medium"/>
              <a:buChar char="●"/>
            </a:pPr>
            <a:r>
              <a:rPr lang="en-US" sz="2400">
                <a:solidFill>
                  <a:schemeClr val="lt1"/>
                </a:solidFill>
                <a:latin typeface="Roboto Medium"/>
                <a:ea typeface="Roboto Medium"/>
                <a:cs typeface="Roboto Medium"/>
                <a:sym typeface="Roboto Medium"/>
              </a:rPr>
              <a:t>The Receiver Operating Characteristic (ROC) curve illustrates the </a:t>
            </a:r>
            <a:r>
              <a:rPr lang="en-US" sz="2400">
                <a:solidFill>
                  <a:schemeClr val="lt1"/>
                </a:solidFill>
                <a:latin typeface="Roboto Medium"/>
                <a:ea typeface="Roboto Medium"/>
                <a:cs typeface="Roboto Medium"/>
                <a:sym typeface="Roboto Medium"/>
              </a:rPr>
              <a:t>tradeoff</a:t>
            </a:r>
            <a:r>
              <a:rPr lang="en-US" sz="2400">
                <a:solidFill>
                  <a:schemeClr val="lt1"/>
                </a:solidFill>
                <a:latin typeface="Roboto Medium"/>
                <a:ea typeface="Roboto Medium"/>
                <a:cs typeface="Roboto Medium"/>
                <a:sym typeface="Roboto Medium"/>
              </a:rPr>
              <a:t> between the true positive rate (sensitivity) and false positive rate for the model across various thresholds.</a:t>
            </a:r>
            <a:endParaRPr sz="2400">
              <a:solidFill>
                <a:schemeClr val="lt1"/>
              </a:solidFill>
              <a:latin typeface="Roboto Medium"/>
              <a:ea typeface="Roboto Medium"/>
              <a:cs typeface="Roboto Medium"/>
              <a:sym typeface="Roboto Medium"/>
            </a:endParaRPr>
          </a:p>
          <a:p>
            <a:pPr indent="0" lvl="0" marL="0" rtl="0" algn="just">
              <a:lnSpc>
                <a:spcPct val="115000"/>
              </a:lnSpc>
              <a:spcBef>
                <a:spcPts val="1200"/>
              </a:spcBef>
              <a:spcAft>
                <a:spcPts val="0"/>
              </a:spcAft>
              <a:buClr>
                <a:schemeClr val="dk1"/>
              </a:buClr>
              <a:buSzPts val="1100"/>
              <a:buFont typeface="Arial"/>
              <a:buNone/>
            </a:pPr>
            <a:r>
              <a:t/>
            </a:r>
            <a:endParaRPr sz="2400">
              <a:solidFill>
                <a:schemeClr val="lt1"/>
              </a:solidFill>
              <a:latin typeface="Roboto Medium"/>
              <a:ea typeface="Roboto Medium"/>
              <a:cs typeface="Roboto Medium"/>
              <a:sym typeface="Roboto Medium"/>
            </a:endParaRPr>
          </a:p>
          <a:p>
            <a:pPr indent="-381000" lvl="0" marL="457200" rtl="0" algn="just">
              <a:lnSpc>
                <a:spcPct val="115000"/>
              </a:lnSpc>
              <a:spcBef>
                <a:spcPts val="1200"/>
              </a:spcBef>
              <a:spcAft>
                <a:spcPts val="0"/>
              </a:spcAft>
              <a:buClr>
                <a:schemeClr val="lt1"/>
              </a:buClr>
              <a:buSzPts val="2400"/>
              <a:buChar char="●"/>
            </a:pPr>
            <a:r>
              <a:rPr lang="en-US" sz="2400">
                <a:solidFill>
                  <a:schemeClr val="lt1"/>
                </a:solidFill>
                <a:latin typeface="Roboto Medium"/>
                <a:ea typeface="Roboto Medium"/>
                <a:cs typeface="Roboto Medium"/>
                <a:sym typeface="Roboto Medium"/>
              </a:rPr>
              <a:t>Key Highlight: The Area Under the Curve (AUC) is nearly 1.00, indicating that the model demonstrates excellent discriminatory power and is highly effective in distinguishing between the classes.</a:t>
            </a:r>
            <a:endParaRPr sz="2400">
              <a:solidFill>
                <a:schemeClr val="lt1"/>
              </a:solidFill>
              <a:latin typeface="Roboto Medium"/>
              <a:ea typeface="Roboto Medium"/>
              <a:cs typeface="Roboto Medium"/>
              <a:sym typeface="Roboto Medium"/>
            </a:endParaRPr>
          </a:p>
          <a:p>
            <a:pPr indent="0" lvl="0" marL="0" rtl="0" algn="just">
              <a:lnSpc>
                <a:spcPct val="115000"/>
              </a:lnSpc>
              <a:spcBef>
                <a:spcPts val="1200"/>
              </a:spcBef>
              <a:spcAft>
                <a:spcPts val="0"/>
              </a:spcAft>
              <a:buClr>
                <a:schemeClr val="dk1"/>
              </a:buClr>
              <a:buSzPts val="1100"/>
              <a:buFont typeface="Arial"/>
              <a:buNone/>
            </a:pPr>
            <a:r>
              <a:t/>
            </a:r>
            <a:endParaRPr sz="2400">
              <a:solidFill>
                <a:schemeClr val="lt1"/>
              </a:solidFill>
              <a:latin typeface="Roboto Medium"/>
              <a:ea typeface="Roboto Medium"/>
              <a:cs typeface="Roboto Medium"/>
              <a:sym typeface="Roboto Medium"/>
            </a:endParaRPr>
          </a:p>
          <a:p>
            <a:pPr indent="0" lvl="0" marL="0" rtl="0" algn="just">
              <a:spcBef>
                <a:spcPts val="0"/>
              </a:spcBef>
              <a:spcAft>
                <a:spcPts val="0"/>
              </a:spcAft>
              <a:buNone/>
            </a:pPr>
            <a:r>
              <a:t/>
            </a:r>
            <a:endParaRPr sz="2700">
              <a:solidFill>
                <a:schemeClr val="lt1"/>
              </a:solidFill>
              <a:latin typeface="Roboto Medium"/>
              <a:ea typeface="Roboto Medium"/>
              <a:cs typeface="Roboto Medium"/>
              <a:sym typeface="Roboto Medium"/>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pic>
        <p:nvPicPr>
          <p:cNvPr descr="preencoded.png" id="308" name="Google Shape;308;p34"/>
          <p:cNvPicPr preferRelativeResize="0"/>
          <p:nvPr/>
        </p:nvPicPr>
        <p:blipFill rotWithShape="1">
          <a:blip r:embed="rId3">
            <a:alphaModFix/>
          </a:blip>
          <a:srcRect b="0" l="0" r="0" t="0"/>
          <a:stretch/>
        </p:blipFill>
        <p:spPr>
          <a:xfrm>
            <a:off x="9144000" y="0"/>
            <a:ext cx="5486400" cy="8229957"/>
          </a:xfrm>
          <a:prstGeom prst="rect">
            <a:avLst/>
          </a:prstGeom>
          <a:noFill/>
          <a:ln>
            <a:noFill/>
          </a:ln>
        </p:spPr>
      </p:pic>
      <p:sp>
        <p:nvSpPr>
          <p:cNvPr id="309" name="Google Shape;309;p34"/>
          <p:cNvSpPr/>
          <p:nvPr/>
        </p:nvSpPr>
        <p:spPr>
          <a:xfrm>
            <a:off x="804624" y="238575"/>
            <a:ext cx="8211600" cy="1832400"/>
          </a:xfrm>
          <a:prstGeom prst="rect">
            <a:avLst/>
          </a:prstGeom>
          <a:noFill/>
          <a:ln>
            <a:noFill/>
          </a:ln>
        </p:spPr>
        <p:txBody>
          <a:bodyPr anchorCtr="0" anchor="t" bIns="0" lIns="0" spcFirstLastPara="1" rIns="0" wrap="square" tIns="0">
            <a:noAutofit/>
          </a:bodyPr>
          <a:lstStyle/>
          <a:p>
            <a:pPr indent="0" lvl="0" marL="0" marR="0" rtl="0" algn="l">
              <a:lnSpc>
                <a:spcPct val="126315"/>
              </a:lnSpc>
              <a:spcBef>
                <a:spcPts val="0"/>
              </a:spcBef>
              <a:spcAft>
                <a:spcPts val="0"/>
              </a:spcAft>
              <a:buClr>
                <a:srgbClr val="FFFFFF"/>
              </a:buClr>
              <a:buSzPts val="3800"/>
              <a:buFont typeface="Arial"/>
              <a:buNone/>
            </a:pPr>
            <a:r>
              <a:rPr i="0" lang="en-US" sz="4400" u="none" cap="none" strike="noStrike">
                <a:solidFill>
                  <a:srgbClr val="C6BFEE"/>
                </a:solidFill>
                <a:latin typeface="Prompt Medium"/>
                <a:ea typeface="Prompt Medium"/>
                <a:cs typeface="Prompt Medium"/>
                <a:sym typeface="Prompt Medium"/>
              </a:rPr>
              <a:t>Serializing the trained machine learning model using Joblib</a:t>
            </a:r>
            <a:endParaRPr i="0" sz="4400" u="none" cap="none" strike="noStrike">
              <a:solidFill>
                <a:srgbClr val="C6BFEE"/>
              </a:solidFill>
              <a:latin typeface="Prompt Medium"/>
              <a:ea typeface="Prompt Medium"/>
              <a:cs typeface="Prompt Medium"/>
              <a:sym typeface="Prompt Medium"/>
            </a:endParaRPr>
          </a:p>
        </p:txBody>
      </p:sp>
      <p:sp>
        <p:nvSpPr>
          <p:cNvPr id="310" name="Google Shape;310;p34"/>
          <p:cNvSpPr/>
          <p:nvPr/>
        </p:nvSpPr>
        <p:spPr>
          <a:xfrm>
            <a:off x="1026795" y="2714863"/>
            <a:ext cx="22860" cy="4944070"/>
          </a:xfrm>
          <a:prstGeom prst="roundRect">
            <a:avLst>
              <a:gd fmla="val 136257" name="adj"/>
            </a:avLst>
          </a:prstGeom>
          <a:solidFill>
            <a:srgbClr val="4442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34"/>
          <p:cNvSpPr/>
          <p:nvPr/>
        </p:nvSpPr>
        <p:spPr>
          <a:xfrm>
            <a:off x="1248966" y="3170634"/>
            <a:ext cx="726758" cy="22860"/>
          </a:xfrm>
          <a:prstGeom prst="roundRect">
            <a:avLst>
              <a:gd fmla="val 136257" name="adj"/>
            </a:avLst>
          </a:prstGeom>
          <a:solidFill>
            <a:srgbClr val="4442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34"/>
          <p:cNvSpPr/>
          <p:nvPr/>
        </p:nvSpPr>
        <p:spPr>
          <a:xfrm>
            <a:off x="804624" y="2948464"/>
            <a:ext cx="467201" cy="467201"/>
          </a:xfrm>
          <a:prstGeom prst="roundRect">
            <a:avLst>
              <a:gd fmla="val 6667" name="adj"/>
            </a:avLst>
          </a:prstGeom>
          <a:solidFill>
            <a:srgbClr val="2B29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34"/>
          <p:cNvSpPr/>
          <p:nvPr/>
        </p:nvSpPr>
        <p:spPr>
          <a:xfrm>
            <a:off x="980956" y="3035498"/>
            <a:ext cx="114419" cy="293132"/>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D9E1FF"/>
              </a:buClr>
              <a:buSzPts val="2300"/>
              <a:buFont typeface="Arial"/>
              <a:buNone/>
            </a:pPr>
            <a:r>
              <a:rPr b="1" i="0" lang="en-US" sz="2300" u="none" cap="none" strike="noStrike">
                <a:solidFill>
                  <a:srgbClr val="D9E1FF"/>
                </a:solidFill>
                <a:latin typeface="Syne"/>
                <a:ea typeface="Syne"/>
                <a:cs typeface="Syne"/>
                <a:sym typeface="Syne"/>
              </a:rPr>
              <a:t>1</a:t>
            </a:r>
            <a:endParaRPr b="0" i="0" sz="2300" u="none" cap="none" strike="noStrike">
              <a:solidFill>
                <a:srgbClr val="000000"/>
              </a:solidFill>
              <a:latin typeface="Calibri"/>
              <a:ea typeface="Calibri"/>
              <a:cs typeface="Calibri"/>
              <a:sym typeface="Calibri"/>
            </a:endParaRPr>
          </a:p>
        </p:txBody>
      </p:sp>
      <p:sp>
        <p:nvSpPr>
          <p:cNvPr id="314" name="Google Shape;314;p34"/>
          <p:cNvSpPr/>
          <p:nvPr/>
        </p:nvSpPr>
        <p:spPr>
          <a:xfrm>
            <a:off x="2180273" y="2998708"/>
            <a:ext cx="2442900" cy="305400"/>
          </a:xfrm>
          <a:prstGeom prst="rect">
            <a:avLst/>
          </a:prstGeom>
          <a:noFill/>
          <a:ln>
            <a:noFill/>
          </a:ln>
        </p:spPr>
        <p:txBody>
          <a:bodyPr anchorCtr="0" anchor="t" bIns="0" lIns="0" spcFirstLastPara="1" rIns="0" wrap="square" tIns="0">
            <a:noAutofit/>
          </a:bodyPr>
          <a:lstStyle/>
          <a:p>
            <a:pPr indent="0" lvl="0" marL="0" marR="0" rtl="0" algn="l">
              <a:lnSpc>
                <a:spcPct val="126315"/>
              </a:lnSpc>
              <a:spcBef>
                <a:spcPts val="0"/>
              </a:spcBef>
              <a:spcAft>
                <a:spcPts val="0"/>
              </a:spcAft>
              <a:buClr>
                <a:srgbClr val="D9E1FF"/>
              </a:buClr>
              <a:buSzPts val="1900"/>
              <a:buFont typeface="Arial"/>
              <a:buNone/>
            </a:pPr>
            <a:r>
              <a:rPr i="0" lang="en-US" sz="2400" u="none" cap="none" strike="noStrike">
                <a:solidFill>
                  <a:srgbClr val="C6BFEE"/>
                </a:solidFill>
                <a:latin typeface="Roboto Medium"/>
                <a:ea typeface="Roboto Medium"/>
                <a:cs typeface="Roboto Medium"/>
                <a:sym typeface="Roboto Medium"/>
              </a:rPr>
              <a:t>Train the Model</a:t>
            </a:r>
            <a:endParaRPr i="0" sz="2400" u="none" cap="none" strike="noStrike">
              <a:solidFill>
                <a:srgbClr val="C6BFEE"/>
              </a:solidFill>
              <a:latin typeface="Roboto Medium"/>
              <a:ea typeface="Roboto Medium"/>
              <a:cs typeface="Roboto Medium"/>
              <a:sym typeface="Roboto Medium"/>
            </a:endParaRPr>
          </a:p>
        </p:txBody>
      </p:sp>
      <p:sp>
        <p:nvSpPr>
          <p:cNvPr id="315" name="Google Shape;315;p34"/>
          <p:cNvSpPr/>
          <p:nvPr/>
        </p:nvSpPr>
        <p:spPr>
          <a:xfrm>
            <a:off x="2180273" y="3428643"/>
            <a:ext cx="6237000" cy="664500"/>
          </a:xfrm>
          <a:prstGeom prst="rect">
            <a:avLst/>
          </a:prstGeom>
          <a:noFill/>
          <a:ln>
            <a:noFill/>
          </a:ln>
        </p:spPr>
        <p:txBody>
          <a:bodyPr anchorCtr="0" anchor="t" bIns="0" lIns="0" spcFirstLastPara="1" rIns="0" wrap="square" tIns="0">
            <a:noAutofit/>
          </a:bodyPr>
          <a:lstStyle/>
          <a:p>
            <a:pPr indent="0" lvl="0" marL="0" marR="0" rtl="0" algn="l">
              <a:lnSpc>
                <a:spcPct val="162500"/>
              </a:lnSpc>
              <a:spcBef>
                <a:spcPts val="0"/>
              </a:spcBef>
              <a:spcAft>
                <a:spcPts val="0"/>
              </a:spcAft>
              <a:buClr>
                <a:srgbClr val="D9E1FF"/>
              </a:buClr>
              <a:buSzPts val="1600"/>
              <a:buFont typeface="Arial"/>
              <a:buNone/>
            </a:pPr>
            <a:r>
              <a:rPr i="0" lang="en-US" sz="2000" u="none" cap="none" strike="noStrike">
                <a:solidFill>
                  <a:srgbClr val="D9E1FF"/>
                </a:solidFill>
                <a:latin typeface="Roboto Medium"/>
                <a:ea typeface="Roboto Medium"/>
                <a:cs typeface="Roboto Medium"/>
                <a:sym typeface="Roboto Medium"/>
              </a:rPr>
              <a:t>Use scikit-learn to train a robust machine learning model on a comprehensive medical dataset.</a:t>
            </a:r>
            <a:endParaRPr i="0" sz="2000" u="none" cap="none" strike="noStrike">
              <a:solidFill>
                <a:srgbClr val="000000"/>
              </a:solidFill>
              <a:latin typeface="Roboto Medium"/>
              <a:ea typeface="Roboto Medium"/>
              <a:cs typeface="Roboto Medium"/>
              <a:sym typeface="Roboto Medium"/>
            </a:endParaRPr>
          </a:p>
        </p:txBody>
      </p:sp>
      <p:sp>
        <p:nvSpPr>
          <p:cNvPr id="316" name="Google Shape;316;p34"/>
          <p:cNvSpPr/>
          <p:nvPr/>
        </p:nvSpPr>
        <p:spPr>
          <a:xfrm>
            <a:off x="1248966" y="4887873"/>
            <a:ext cx="726758" cy="22860"/>
          </a:xfrm>
          <a:prstGeom prst="roundRect">
            <a:avLst>
              <a:gd fmla="val 136257" name="adj"/>
            </a:avLst>
          </a:prstGeom>
          <a:solidFill>
            <a:srgbClr val="4442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34"/>
          <p:cNvSpPr/>
          <p:nvPr/>
        </p:nvSpPr>
        <p:spPr>
          <a:xfrm>
            <a:off x="804624" y="4665702"/>
            <a:ext cx="467201" cy="467201"/>
          </a:xfrm>
          <a:prstGeom prst="roundRect">
            <a:avLst>
              <a:gd fmla="val 6667" name="adj"/>
            </a:avLst>
          </a:prstGeom>
          <a:solidFill>
            <a:srgbClr val="2B29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34"/>
          <p:cNvSpPr/>
          <p:nvPr/>
        </p:nvSpPr>
        <p:spPr>
          <a:xfrm>
            <a:off x="946666" y="4752737"/>
            <a:ext cx="182999" cy="293132"/>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D9E1FF"/>
              </a:buClr>
              <a:buSzPts val="2300"/>
              <a:buFont typeface="Arial"/>
              <a:buNone/>
            </a:pPr>
            <a:r>
              <a:rPr b="1" i="0" lang="en-US" sz="2300" u="none" cap="none" strike="noStrike">
                <a:solidFill>
                  <a:srgbClr val="D9E1FF"/>
                </a:solidFill>
                <a:latin typeface="Syne"/>
                <a:ea typeface="Syne"/>
                <a:cs typeface="Syne"/>
                <a:sym typeface="Syne"/>
              </a:rPr>
              <a:t>2</a:t>
            </a:r>
            <a:endParaRPr b="0" i="0" sz="2300" u="none" cap="none" strike="noStrike">
              <a:solidFill>
                <a:srgbClr val="000000"/>
              </a:solidFill>
              <a:latin typeface="Calibri"/>
              <a:ea typeface="Calibri"/>
              <a:cs typeface="Calibri"/>
              <a:sym typeface="Calibri"/>
            </a:endParaRPr>
          </a:p>
        </p:txBody>
      </p:sp>
      <p:sp>
        <p:nvSpPr>
          <p:cNvPr id="319" name="Google Shape;319;p34"/>
          <p:cNvSpPr/>
          <p:nvPr/>
        </p:nvSpPr>
        <p:spPr>
          <a:xfrm>
            <a:off x="2180275" y="4715950"/>
            <a:ext cx="3195600" cy="305400"/>
          </a:xfrm>
          <a:prstGeom prst="rect">
            <a:avLst/>
          </a:prstGeom>
          <a:noFill/>
          <a:ln>
            <a:noFill/>
          </a:ln>
        </p:spPr>
        <p:txBody>
          <a:bodyPr anchorCtr="0" anchor="t" bIns="0" lIns="0" spcFirstLastPara="1" rIns="0" wrap="square" tIns="0">
            <a:noAutofit/>
          </a:bodyPr>
          <a:lstStyle/>
          <a:p>
            <a:pPr indent="0" lvl="0" marL="0" marR="0" rtl="0" algn="l">
              <a:lnSpc>
                <a:spcPct val="126315"/>
              </a:lnSpc>
              <a:spcBef>
                <a:spcPts val="0"/>
              </a:spcBef>
              <a:spcAft>
                <a:spcPts val="0"/>
              </a:spcAft>
              <a:buClr>
                <a:srgbClr val="D9E1FF"/>
              </a:buClr>
              <a:buSzPts val="1900"/>
              <a:buFont typeface="Arial"/>
              <a:buNone/>
            </a:pPr>
            <a:r>
              <a:rPr i="0" lang="en-US" sz="2400" u="none" cap="none" strike="noStrike">
                <a:solidFill>
                  <a:srgbClr val="C6BFEE"/>
                </a:solidFill>
                <a:latin typeface="Roboto Medium"/>
                <a:ea typeface="Roboto Medium"/>
                <a:cs typeface="Roboto Medium"/>
                <a:sym typeface="Roboto Medium"/>
              </a:rPr>
              <a:t>Serialize with Joblib</a:t>
            </a:r>
            <a:endParaRPr i="0" sz="2400" u="none" cap="none" strike="noStrike">
              <a:solidFill>
                <a:srgbClr val="C6BFEE"/>
              </a:solidFill>
              <a:latin typeface="Roboto Medium"/>
              <a:ea typeface="Roboto Medium"/>
              <a:cs typeface="Roboto Medium"/>
              <a:sym typeface="Roboto Medium"/>
            </a:endParaRPr>
          </a:p>
        </p:txBody>
      </p:sp>
      <p:sp>
        <p:nvSpPr>
          <p:cNvPr id="320" name="Google Shape;320;p34"/>
          <p:cNvSpPr/>
          <p:nvPr/>
        </p:nvSpPr>
        <p:spPr>
          <a:xfrm>
            <a:off x="2180273" y="5145881"/>
            <a:ext cx="6237000" cy="664500"/>
          </a:xfrm>
          <a:prstGeom prst="rect">
            <a:avLst/>
          </a:prstGeom>
          <a:noFill/>
          <a:ln>
            <a:noFill/>
          </a:ln>
        </p:spPr>
        <p:txBody>
          <a:bodyPr anchorCtr="0" anchor="t" bIns="0" lIns="0" spcFirstLastPara="1" rIns="0" wrap="square" tIns="0">
            <a:noAutofit/>
          </a:bodyPr>
          <a:lstStyle/>
          <a:p>
            <a:pPr indent="0" lvl="0" marL="0" marR="0" rtl="0" algn="l">
              <a:lnSpc>
                <a:spcPct val="162500"/>
              </a:lnSpc>
              <a:spcBef>
                <a:spcPts val="0"/>
              </a:spcBef>
              <a:spcAft>
                <a:spcPts val="0"/>
              </a:spcAft>
              <a:buClr>
                <a:srgbClr val="D9E1FF"/>
              </a:buClr>
              <a:buSzPts val="1600"/>
              <a:buFont typeface="Arial"/>
              <a:buNone/>
            </a:pPr>
            <a:r>
              <a:rPr i="0" lang="en-US" sz="2000" u="none" cap="none" strike="noStrike">
                <a:solidFill>
                  <a:srgbClr val="D9E1FF"/>
                </a:solidFill>
                <a:latin typeface="Roboto Medium"/>
                <a:ea typeface="Roboto Medium"/>
                <a:cs typeface="Roboto Medium"/>
                <a:sym typeface="Roboto Medium"/>
              </a:rPr>
              <a:t>Save the trained model to disk using the Joblib library for easy retrieval and reuse.</a:t>
            </a:r>
            <a:endParaRPr i="0" sz="2000" u="none" cap="none" strike="noStrike">
              <a:solidFill>
                <a:srgbClr val="000000"/>
              </a:solidFill>
              <a:latin typeface="Roboto Medium"/>
              <a:ea typeface="Roboto Medium"/>
              <a:cs typeface="Roboto Medium"/>
              <a:sym typeface="Roboto Medium"/>
            </a:endParaRPr>
          </a:p>
        </p:txBody>
      </p:sp>
      <p:sp>
        <p:nvSpPr>
          <p:cNvPr id="321" name="Google Shape;321;p34"/>
          <p:cNvSpPr/>
          <p:nvPr/>
        </p:nvSpPr>
        <p:spPr>
          <a:xfrm>
            <a:off x="1248966" y="6605111"/>
            <a:ext cx="726758" cy="22860"/>
          </a:xfrm>
          <a:prstGeom prst="roundRect">
            <a:avLst>
              <a:gd fmla="val 136257" name="adj"/>
            </a:avLst>
          </a:prstGeom>
          <a:solidFill>
            <a:srgbClr val="4442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34"/>
          <p:cNvSpPr/>
          <p:nvPr/>
        </p:nvSpPr>
        <p:spPr>
          <a:xfrm>
            <a:off x="804624" y="6382941"/>
            <a:ext cx="467201" cy="467201"/>
          </a:xfrm>
          <a:prstGeom prst="roundRect">
            <a:avLst>
              <a:gd fmla="val 6667" name="adj"/>
            </a:avLst>
          </a:prstGeom>
          <a:solidFill>
            <a:srgbClr val="2B29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34"/>
          <p:cNvSpPr/>
          <p:nvPr/>
        </p:nvSpPr>
        <p:spPr>
          <a:xfrm>
            <a:off x="944166" y="6469975"/>
            <a:ext cx="188000" cy="293132"/>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D9E1FF"/>
              </a:buClr>
              <a:buSzPts val="2300"/>
              <a:buFont typeface="Arial"/>
              <a:buNone/>
            </a:pPr>
            <a:r>
              <a:rPr b="1" i="0" lang="en-US" sz="2300" u="none" cap="none" strike="noStrike">
                <a:solidFill>
                  <a:srgbClr val="D9E1FF"/>
                </a:solidFill>
                <a:latin typeface="Syne"/>
                <a:ea typeface="Syne"/>
                <a:cs typeface="Syne"/>
                <a:sym typeface="Syne"/>
              </a:rPr>
              <a:t>3</a:t>
            </a:r>
            <a:endParaRPr b="0" i="0" sz="2300" u="none" cap="none" strike="noStrike">
              <a:solidFill>
                <a:srgbClr val="000000"/>
              </a:solidFill>
              <a:latin typeface="Calibri"/>
              <a:ea typeface="Calibri"/>
              <a:cs typeface="Calibri"/>
              <a:sym typeface="Calibri"/>
            </a:endParaRPr>
          </a:p>
        </p:txBody>
      </p:sp>
      <p:sp>
        <p:nvSpPr>
          <p:cNvPr id="324" name="Google Shape;324;p34"/>
          <p:cNvSpPr/>
          <p:nvPr/>
        </p:nvSpPr>
        <p:spPr>
          <a:xfrm>
            <a:off x="2180273" y="6433185"/>
            <a:ext cx="2442900" cy="305400"/>
          </a:xfrm>
          <a:prstGeom prst="rect">
            <a:avLst/>
          </a:prstGeom>
          <a:noFill/>
          <a:ln>
            <a:noFill/>
          </a:ln>
        </p:spPr>
        <p:txBody>
          <a:bodyPr anchorCtr="0" anchor="t" bIns="0" lIns="0" spcFirstLastPara="1" rIns="0" wrap="square" tIns="0">
            <a:noAutofit/>
          </a:bodyPr>
          <a:lstStyle/>
          <a:p>
            <a:pPr indent="0" lvl="0" marL="0" marR="0" rtl="0" algn="l">
              <a:lnSpc>
                <a:spcPct val="126315"/>
              </a:lnSpc>
              <a:spcBef>
                <a:spcPts val="0"/>
              </a:spcBef>
              <a:spcAft>
                <a:spcPts val="0"/>
              </a:spcAft>
              <a:buClr>
                <a:srgbClr val="D9E1FF"/>
              </a:buClr>
              <a:buSzPts val="1900"/>
              <a:buFont typeface="Arial"/>
              <a:buNone/>
            </a:pPr>
            <a:r>
              <a:rPr i="0" lang="en-US" sz="2400" u="none" cap="none" strike="noStrike">
                <a:solidFill>
                  <a:srgbClr val="C6BFEE"/>
                </a:solidFill>
                <a:latin typeface="Roboto Medium"/>
                <a:ea typeface="Roboto Medium"/>
                <a:cs typeface="Roboto Medium"/>
                <a:sym typeface="Roboto Medium"/>
              </a:rPr>
              <a:t>Load and Deploy</a:t>
            </a:r>
            <a:endParaRPr i="0" sz="2400" u="none" cap="none" strike="noStrike">
              <a:solidFill>
                <a:srgbClr val="C6BFEE"/>
              </a:solidFill>
              <a:latin typeface="Roboto Medium"/>
              <a:ea typeface="Roboto Medium"/>
              <a:cs typeface="Roboto Medium"/>
              <a:sym typeface="Roboto Medium"/>
            </a:endParaRPr>
          </a:p>
        </p:txBody>
      </p:sp>
      <p:sp>
        <p:nvSpPr>
          <p:cNvPr id="325" name="Google Shape;325;p34"/>
          <p:cNvSpPr/>
          <p:nvPr/>
        </p:nvSpPr>
        <p:spPr>
          <a:xfrm>
            <a:off x="2180273" y="6863120"/>
            <a:ext cx="6237000" cy="664500"/>
          </a:xfrm>
          <a:prstGeom prst="rect">
            <a:avLst/>
          </a:prstGeom>
          <a:noFill/>
          <a:ln>
            <a:noFill/>
          </a:ln>
        </p:spPr>
        <p:txBody>
          <a:bodyPr anchorCtr="0" anchor="t" bIns="0" lIns="0" spcFirstLastPara="1" rIns="0" wrap="square" tIns="0">
            <a:noAutofit/>
          </a:bodyPr>
          <a:lstStyle/>
          <a:p>
            <a:pPr indent="0" lvl="0" marL="0" marR="0" rtl="0" algn="l">
              <a:lnSpc>
                <a:spcPct val="162500"/>
              </a:lnSpc>
              <a:spcBef>
                <a:spcPts val="0"/>
              </a:spcBef>
              <a:spcAft>
                <a:spcPts val="0"/>
              </a:spcAft>
              <a:buClr>
                <a:srgbClr val="D9E1FF"/>
              </a:buClr>
              <a:buSzPts val="1600"/>
              <a:buFont typeface="Arial"/>
              <a:buNone/>
            </a:pPr>
            <a:r>
              <a:rPr i="0" lang="en-US" sz="2000" u="none" cap="none" strike="noStrike">
                <a:solidFill>
                  <a:srgbClr val="D9E1FF"/>
                </a:solidFill>
                <a:latin typeface="Roboto Medium"/>
                <a:ea typeface="Roboto Medium"/>
                <a:cs typeface="Roboto Medium"/>
                <a:sym typeface="Roboto Medium"/>
              </a:rPr>
              <a:t>Load the serialized model into the Streamlit application for real-time disease prediction.</a:t>
            </a:r>
            <a:endParaRPr i="0" sz="2000" u="none" cap="none" strike="noStrike">
              <a:solidFill>
                <a:srgbClr val="000000"/>
              </a:solidFill>
              <a:latin typeface="Roboto Medium"/>
              <a:ea typeface="Roboto Medium"/>
              <a:cs typeface="Roboto Medium"/>
              <a:sym typeface="Roboto Medium"/>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35"/>
          <p:cNvSpPr/>
          <p:nvPr/>
        </p:nvSpPr>
        <p:spPr>
          <a:xfrm>
            <a:off x="1066324" y="1857137"/>
            <a:ext cx="11110800" cy="7041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FFFFFF"/>
              </a:buClr>
              <a:buSzPts val="4400"/>
              <a:buFont typeface="Arial"/>
              <a:buNone/>
            </a:pPr>
            <a:r>
              <a:rPr i="0" lang="en-US" sz="4800" u="none" cap="none" strike="noStrike">
                <a:solidFill>
                  <a:srgbClr val="C6BFEE"/>
                </a:solidFill>
                <a:latin typeface="Prompt Medium"/>
                <a:ea typeface="Prompt Medium"/>
                <a:cs typeface="Prompt Medium"/>
                <a:sym typeface="Prompt Medium"/>
              </a:rPr>
              <a:t>Deploying the model using Streamlit</a:t>
            </a:r>
            <a:endParaRPr i="0" sz="4800" u="none" cap="none" strike="noStrike">
              <a:solidFill>
                <a:srgbClr val="C6BFEE"/>
              </a:solidFill>
              <a:latin typeface="Prompt Medium"/>
              <a:ea typeface="Prompt Medium"/>
              <a:cs typeface="Prompt Medium"/>
              <a:sym typeface="Prompt Medium"/>
            </a:endParaRPr>
          </a:p>
        </p:txBody>
      </p:sp>
      <p:sp>
        <p:nvSpPr>
          <p:cNvPr id="332" name="Google Shape;332;p35"/>
          <p:cNvSpPr/>
          <p:nvPr/>
        </p:nvSpPr>
        <p:spPr>
          <a:xfrm>
            <a:off x="837724" y="3788093"/>
            <a:ext cx="3265051" cy="351949"/>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FFFFFF"/>
              </a:buClr>
              <a:buSzPts val="2200"/>
              <a:buFont typeface="Arial"/>
              <a:buNone/>
            </a:pPr>
            <a:r>
              <a:rPr i="0" lang="en-US" sz="2400" u="none" cap="none" strike="noStrike">
                <a:solidFill>
                  <a:srgbClr val="C6BFEE"/>
                </a:solidFill>
                <a:latin typeface="Roboto Medium"/>
                <a:ea typeface="Roboto Medium"/>
                <a:cs typeface="Roboto Medium"/>
                <a:sym typeface="Roboto Medium"/>
              </a:rPr>
              <a:t>Streamlit Framework</a:t>
            </a:r>
            <a:endParaRPr i="0" sz="2400" u="none" cap="none" strike="noStrike">
              <a:solidFill>
                <a:srgbClr val="C6BFEE"/>
              </a:solidFill>
              <a:latin typeface="Roboto Medium"/>
              <a:ea typeface="Roboto Medium"/>
              <a:cs typeface="Roboto Medium"/>
              <a:sym typeface="Roboto Medium"/>
            </a:endParaRPr>
          </a:p>
        </p:txBody>
      </p:sp>
      <p:sp>
        <p:nvSpPr>
          <p:cNvPr id="333" name="Google Shape;333;p35"/>
          <p:cNvSpPr/>
          <p:nvPr/>
        </p:nvSpPr>
        <p:spPr>
          <a:xfrm>
            <a:off x="837724" y="4379357"/>
            <a:ext cx="3928586" cy="1149072"/>
          </a:xfrm>
          <a:prstGeom prst="rect">
            <a:avLst/>
          </a:prstGeom>
          <a:noFill/>
          <a:ln>
            <a:noFill/>
          </a:ln>
        </p:spPr>
        <p:txBody>
          <a:bodyPr anchorCtr="0" anchor="t" bIns="0" lIns="0" spcFirstLastPara="1" rIns="0" wrap="square" tIns="0">
            <a:noAutofit/>
          </a:bodyPr>
          <a:lstStyle/>
          <a:p>
            <a:pPr indent="0" lvl="0" marL="0" marR="0" rtl="0" algn="l">
              <a:lnSpc>
                <a:spcPct val="162162"/>
              </a:lnSpc>
              <a:spcBef>
                <a:spcPts val="0"/>
              </a:spcBef>
              <a:spcAft>
                <a:spcPts val="0"/>
              </a:spcAft>
              <a:buClr>
                <a:srgbClr val="D9E1FF"/>
              </a:buClr>
              <a:buSzPts val="1850"/>
              <a:buFont typeface="Arial"/>
              <a:buNone/>
            </a:pPr>
            <a:r>
              <a:rPr i="0" lang="en-US" sz="2000" u="none" cap="none" strike="noStrike">
                <a:solidFill>
                  <a:srgbClr val="D9E1FF"/>
                </a:solidFill>
                <a:latin typeface="Roboto Medium"/>
                <a:ea typeface="Roboto Medium"/>
                <a:cs typeface="Roboto Medium"/>
                <a:sym typeface="Roboto Medium"/>
              </a:rPr>
              <a:t>Streamlit provides a user-friendly, no-code way to build and deploy data-driven web applications.</a:t>
            </a:r>
            <a:endParaRPr i="0" sz="2000" u="none" cap="none" strike="noStrike">
              <a:solidFill>
                <a:srgbClr val="000000"/>
              </a:solidFill>
              <a:latin typeface="Roboto Medium"/>
              <a:ea typeface="Roboto Medium"/>
              <a:cs typeface="Roboto Medium"/>
              <a:sym typeface="Roboto Medium"/>
            </a:endParaRPr>
          </a:p>
        </p:txBody>
      </p:sp>
      <p:sp>
        <p:nvSpPr>
          <p:cNvPr id="334" name="Google Shape;334;p35"/>
          <p:cNvSpPr/>
          <p:nvPr/>
        </p:nvSpPr>
        <p:spPr>
          <a:xfrm>
            <a:off x="5357813" y="3788093"/>
            <a:ext cx="2816185" cy="351949"/>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FFFFFF"/>
              </a:buClr>
              <a:buSzPts val="2200"/>
              <a:buFont typeface="Arial"/>
              <a:buNone/>
            </a:pPr>
            <a:r>
              <a:rPr i="0" lang="en-US" sz="2400" u="none" cap="none" strike="noStrike">
                <a:solidFill>
                  <a:srgbClr val="C6BFEE"/>
                </a:solidFill>
                <a:latin typeface="Roboto Medium"/>
                <a:ea typeface="Roboto Medium"/>
                <a:cs typeface="Roboto Medium"/>
                <a:sym typeface="Roboto Medium"/>
              </a:rPr>
              <a:t>Intuitive UI</a:t>
            </a:r>
            <a:endParaRPr i="0" sz="2400" u="none" cap="none" strike="noStrike">
              <a:solidFill>
                <a:srgbClr val="C6BFEE"/>
              </a:solidFill>
              <a:latin typeface="Roboto Medium"/>
              <a:ea typeface="Roboto Medium"/>
              <a:cs typeface="Roboto Medium"/>
              <a:sym typeface="Roboto Medium"/>
            </a:endParaRPr>
          </a:p>
        </p:txBody>
      </p:sp>
      <p:sp>
        <p:nvSpPr>
          <p:cNvPr id="335" name="Google Shape;335;p35"/>
          <p:cNvSpPr/>
          <p:nvPr/>
        </p:nvSpPr>
        <p:spPr>
          <a:xfrm>
            <a:off x="5357813" y="4379357"/>
            <a:ext cx="3928586" cy="1149072"/>
          </a:xfrm>
          <a:prstGeom prst="rect">
            <a:avLst/>
          </a:prstGeom>
          <a:noFill/>
          <a:ln>
            <a:noFill/>
          </a:ln>
        </p:spPr>
        <p:txBody>
          <a:bodyPr anchorCtr="0" anchor="t" bIns="0" lIns="0" spcFirstLastPara="1" rIns="0" wrap="square" tIns="0">
            <a:noAutofit/>
          </a:bodyPr>
          <a:lstStyle/>
          <a:p>
            <a:pPr indent="0" lvl="0" marL="0" marR="0" rtl="0" algn="l">
              <a:lnSpc>
                <a:spcPct val="162162"/>
              </a:lnSpc>
              <a:spcBef>
                <a:spcPts val="0"/>
              </a:spcBef>
              <a:spcAft>
                <a:spcPts val="0"/>
              </a:spcAft>
              <a:buClr>
                <a:srgbClr val="D9E1FF"/>
              </a:buClr>
              <a:buSzPts val="1850"/>
              <a:buFont typeface="Arial"/>
              <a:buNone/>
            </a:pPr>
            <a:r>
              <a:rPr i="0" lang="en-US" sz="2000" u="none" cap="none" strike="noStrike">
                <a:solidFill>
                  <a:srgbClr val="D9E1FF"/>
                </a:solidFill>
                <a:latin typeface="Roboto Medium"/>
                <a:ea typeface="Roboto Medium"/>
                <a:cs typeface="Roboto Medium"/>
                <a:sym typeface="Roboto Medium"/>
              </a:rPr>
              <a:t>The application features an intuitive, easy-to-use interface for medical professionals to input patient data.</a:t>
            </a:r>
            <a:endParaRPr i="0" sz="2000" u="none" cap="none" strike="noStrike">
              <a:solidFill>
                <a:srgbClr val="000000"/>
              </a:solidFill>
              <a:latin typeface="Roboto Medium"/>
              <a:ea typeface="Roboto Medium"/>
              <a:cs typeface="Roboto Medium"/>
              <a:sym typeface="Roboto Medium"/>
            </a:endParaRPr>
          </a:p>
        </p:txBody>
      </p:sp>
      <p:sp>
        <p:nvSpPr>
          <p:cNvPr id="336" name="Google Shape;336;p35"/>
          <p:cNvSpPr/>
          <p:nvPr/>
        </p:nvSpPr>
        <p:spPr>
          <a:xfrm>
            <a:off x="9877901" y="3788093"/>
            <a:ext cx="2907863" cy="351949"/>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FFFFFF"/>
              </a:buClr>
              <a:buSzPts val="2200"/>
              <a:buFont typeface="Arial"/>
              <a:buNone/>
            </a:pPr>
            <a:r>
              <a:rPr i="0" lang="en-US" sz="2400" u="none" cap="none" strike="noStrike">
                <a:solidFill>
                  <a:srgbClr val="C6BFEE"/>
                </a:solidFill>
                <a:latin typeface="Roboto Medium"/>
                <a:ea typeface="Roboto Medium"/>
                <a:cs typeface="Roboto Medium"/>
                <a:sym typeface="Roboto Medium"/>
              </a:rPr>
              <a:t>Rapid Deployment</a:t>
            </a:r>
            <a:endParaRPr i="0" sz="2400" u="none" cap="none" strike="noStrike">
              <a:solidFill>
                <a:srgbClr val="C6BFEE"/>
              </a:solidFill>
              <a:latin typeface="Roboto Medium"/>
              <a:ea typeface="Roboto Medium"/>
              <a:cs typeface="Roboto Medium"/>
              <a:sym typeface="Roboto Medium"/>
            </a:endParaRPr>
          </a:p>
        </p:txBody>
      </p:sp>
      <p:sp>
        <p:nvSpPr>
          <p:cNvPr id="337" name="Google Shape;337;p35"/>
          <p:cNvSpPr/>
          <p:nvPr/>
        </p:nvSpPr>
        <p:spPr>
          <a:xfrm>
            <a:off x="9877901" y="4379357"/>
            <a:ext cx="3928586" cy="1149072"/>
          </a:xfrm>
          <a:prstGeom prst="rect">
            <a:avLst/>
          </a:prstGeom>
          <a:noFill/>
          <a:ln>
            <a:noFill/>
          </a:ln>
        </p:spPr>
        <p:txBody>
          <a:bodyPr anchorCtr="0" anchor="t" bIns="0" lIns="0" spcFirstLastPara="1" rIns="0" wrap="square" tIns="0">
            <a:noAutofit/>
          </a:bodyPr>
          <a:lstStyle/>
          <a:p>
            <a:pPr indent="0" lvl="0" marL="0" marR="0" rtl="0" algn="l">
              <a:lnSpc>
                <a:spcPct val="162162"/>
              </a:lnSpc>
              <a:spcBef>
                <a:spcPts val="0"/>
              </a:spcBef>
              <a:spcAft>
                <a:spcPts val="0"/>
              </a:spcAft>
              <a:buClr>
                <a:srgbClr val="D9E1FF"/>
              </a:buClr>
              <a:buSzPts val="1850"/>
              <a:buFont typeface="Arial"/>
              <a:buNone/>
            </a:pPr>
            <a:r>
              <a:rPr i="0" lang="en-US" sz="2000" u="none" cap="none" strike="noStrike">
                <a:solidFill>
                  <a:srgbClr val="D9E1FF"/>
                </a:solidFill>
                <a:latin typeface="Roboto Medium"/>
                <a:ea typeface="Roboto Medium"/>
                <a:cs typeface="Roboto Medium"/>
                <a:sym typeface="Roboto Medium"/>
              </a:rPr>
              <a:t>Streamlit's simple deployment process allows the model to be quickly accessible to end-users.</a:t>
            </a:r>
            <a:endParaRPr i="0" sz="2000" u="none" cap="none" strike="noStrike">
              <a:solidFill>
                <a:srgbClr val="000000"/>
              </a:solidFill>
              <a:latin typeface="Roboto Medium"/>
              <a:ea typeface="Roboto Medium"/>
              <a:cs typeface="Roboto Medium"/>
              <a:sym typeface="Roboto Medium"/>
            </a:endParaRPr>
          </a:p>
        </p:txBody>
      </p:sp>
      <p:sp>
        <p:nvSpPr>
          <p:cNvPr id="338" name="Google Shape;338;p35"/>
          <p:cNvSpPr/>
          <p:nvPr/>
        </p:nvSpPr>
        <p:spPr>
          <a:xfrm>
            <a:off x="12599758" y="7597108"/>
            <a:ext cx="1997400" cy="599100"/>
          </a:xfrm>
          <a:prstGeom prst="rect">
            <a:avLst/>
          </a:prstGeom>
          <a:solidFill>
            <a:srgbClr val="0C0A33"/>
          </a:solidFill>
          <a:ln cap="flat" cmpd="sng" w="12700">
            <a:solidFill>
              <a:srgbClr val="0A0B2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39" name="Google Shape;339;p35"/>
          <p:cNvSpPr/>
          <p:nvPr/>
        </p:nvSpPr>
        <p:spPr>
          <a:xfrm>
            <a:off x="12599758" y="7597108"/>
            <a:ext cx="1997400" cy="599100"/>
          </a:xfrm>
          <a:prstGeom prst="rect">
            <a:avLst/>
          </a:prstGeom>
          <a:solidFill>
            <a:srgbClr val="0C0A33"/>
          </a:solidFill>
          <a:ln cap="flat" cmpd="sng" w="12700">
            <a:solidFill>
              <a:srgbClr val="0C0A33"/>
            </a:solidFill>
            <a:prstDash val="solid"/>
            <a:miter lim="800000"/>
            <a:headEnd len="sm" w="sm" type="none"/>
            <a:tailEnd len="sm" w="sm" type="none"/>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pic>
        <p:nvPicPr>
          <p:cNvPr id="344" name="Google Shape;344;p36"/>
          <p:cNvPicPr preferRelativeResize="0"/>
          <p:nvPr/>
        </p:nvPicPr>
        <p:blipFill>
          <a:blip r:embed="rId3">
            <a:alphaModFix/>
          </a:blip>
          <a:stretch>
            <a:fillRect/>
          </a:stretch>
        </p:blipFill>
        <p:spPr>
          <a:xfrm>
            <a:off x="171450" y="1295400"/>
            <a:ext cx="6832950" cy="5532126"/>
          </a:xfrm>
          <a:prstGeom prst="rect">
            <a:avLst/>
          </a:prstGeom>
          <a:noFill/>
          <a:ln>
            <a:noFill/>
          </a:ln>
        </p:spPr>
      </p:pic>
      <p:pic>
        <p:nvPicPr>
          <p:cNvPr id="345" name="Google Shape;345;p36"/>
          <p:cNvPicPr preferRelativeResize="0"/>
          <p:nvPr/>
        </p:nvPicPr>
        <p:blipFill>
          <a:blip r:embed="rId4">
            <a:alphaModFix/>
          </a:blip>
          <a:stretch>
            <a:fillRect/>
          </a:stretch>
        </p:blipFill>
        <p:spPr>
          <a:xfrm>
            <a:off x="7239000" y="2636526"/>
            <a:ext cx="7060263" cy="1249674"/>
          </a:xfrm>
          <a:prstGeom prst="rect">
            <a:avLst/>
          </a:prstGeom>
          <a:noFill/>
          <a:ln>
            <a:noFill/>
          </a:ln>
        </p:spPr>
      </p:pic>
      <p:pic>
        <p:nvPicPr>
          <p:cNvPr id="346" name="Google Shape;346;p36"/>
          <p:cNvPicPr preferRelativeResize="0"/>
          <p:nvPr/>
        </p:nvPicPr>
        <p:blipFill>
          <a:blip r:embed="rId5">
            <a:alphaModFix/>
          </a:blip>
          <a:stretch>
            <a:fillRect/>
          </a:stretch>
        </p:blipFill>
        <p:spPr>
          <a:xfrm>
            <a:off x="7239000" y="4472000"/>
            <a:ext cx="7060274" cy="1314073"/>
          </a:xfrm>
          <a:prstGeom prst="rect">
            <a:avLst/>
          </a:prstGeom>
          <a:noFill/>
          <a:ln>
            <a:noFill/>
          </a:ln>
        </p:spPr>
      </p:pic>
      <p:sp>
        <p:nvSpPr>
          <p:cNvPr id="347" name="Google Shape;347;p36"/>
          <p:cNvSpPr/>
          <p:nvPr/>
        </p:nvSpPr>
        <p:spPr>
          <a:xfrm>
            <a:off x="7371874" y="1997393"/>
            <a:ext cx="3265200" cy="3519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FFFFFF"/>
              </a:buClr>
              <a:buSzPts val="2200"/>
              <a:buFont typeface="Arial"/>
              <a:buNone/>
            </a:pPr>
            <a:r>
              <a:rPr lang="en-US" sz="2400">
                <a:solidFill>
                  <a:srgbClr val="C6BFEE"/>
                </a:solidFill>
                <a:latin typeface="Roboto Medium"/>
                <a:ea typeface="Roboto Medium"/>
                <a:cs typeface="Roboto Medium"/>
                <a:sym typeface="Roboto Medium"/>
              </a:rPr>
              <a:t>Predictions Display:</a:t>
            </a:r>
            <a:endParaRPr i="0" sz="2400" u="none" cap="none" strike="noStrike">
              <a:solidFill>
                <a:srgbClr val="C6BFEE"/>
              </a:solidFill>
              <a:latin typeface="Roboto Medium"/>
              <a:ea typeface="Roboto Medium"/>
              <a:cs typeface="Roboto Medium"/>
              <a:sym typeface="Roboto Medium"/>
            </a:endParaRPr>
          </a:p>
        </p:txBody>
      </p:sp>
      <p:sp>
        <p:nvSpPr>
          <p:cNvPr id="348" name="Google Shape;348;p36"/>
          <p:cNvSpPr/>
          <p:nvPr/>
        </p:nvSpPr>
        <p:spPr>
          <a:xfrm>
            <a:off x="1066325" y="333125"/>
            <a:ext cx="12577200" cy="7041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FFFFFF"/>
              </a:buClr>
              <a:buSzPts val="4400"/>
              <a:buFont typeface="Arial"/>
              <a:buNone/>
            </a:pPr>
            <a:r>
              <a:rPr lang="en-US" sz="4800">
                <a:solidFill>
                  <a:srgbClr val="C6BFEE"/>
                </a:solidFill>
                <a:latin typeface="Prompt Medium"/>
                <a:ea typeface="Prompt Medium"/>
                <a:cs typeface="Prompt Medium"/>
                <a:sym typeface="Prompt Medium"/>
              </a:rPr>
              <a:t>User Interface(UI) of Deployed </a:t>
            </a:r>
            <a:r>
              <a:rPr lang="en-US" sz="4800">
                <a:solidFill>
                  <a:srgbClr val="C6BFEE"/>
                </a:solidFill>
                <a:latin typeface="Prompt Medium"/>
                <a:ea typeface="Prompt Medium"/>
                <a:cs typeface="Prompt Medium"/>
                <a:sym typeface="Prompt Medium"/>
              </a:rPr>
              <a:t>Web Page</a:t>
            </a:r>
            <a:endParaRPr i="0" sz="4800" u="none" cap="none" strike="noStrike">
              <a:solidFill>
                <a:srgbClr val="C6BFEE"/>
              </a:solidFill>
              <a:latin typeface="Prompt Medium"/>
              <a:ea typeface="Prompt Medium"/>
              <a:cs typeface="Prompt Medium"/>
              <a:sym typeface="Prompt Medium"/>
            </a:endParaRPr>
          </a:p>
        </p:txBody>
      </p:sp>
      <p:sp>
        <p:nvSpPr>
          <p:cNvPr id="349" name="Google Shape;349;p36"/>
          <p:cNvSpPr/>
          <p:nvPr/>
        </p:nvSpPr>
        <p:spPr>
          <a:xfrm>
            <a:off x="12599758" y="7597108"/>
            <a:ext cx="1997400" cy="599100"/>
          </a:xfrm>
          <a:prstGeom prst="rect">
            <a:avLst/>
          </a:prstGeom>
          <a:solidFill>
            <a:srgbClr val="0C0A33"/>
          </a:solidFill>
          <a:ln cap="flat" cmpd="sng" w="12700">
            <a:solidFill>
              <a:srgbClr val="0C0A33"/>
            </a:solidFill>
            <a:prstDash val="solid"/>
            <a:miter lim="800000"/>
            <a:headEnd len="sm" w="sm" type="none"/>
            <a:tailEnd len="sm" w="sm" type="none"/>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50" name="Google Shape;350;p36"/>
          <p:cNvSpPr txBox="1"/>
          <p:nvPr/>
        </p:nvSpPr>
        <p:spPr>
          <a:xfrm>
            <a:off x="1000050" y="6975375"/>
            <a:ext cx="12824700" cy="1046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2400">
                <a:solidFill>
                  <a:schemeClr val="lt1"/>
                </a:solidFill>
                <a:latin typeface="Roboto Medium"/>
                <a:ea typeface="Roboto Medium"/>
                <a:cs typeface="Roboto Medium"/>
                <a:sym typeface="Roboto Medium"/>
              </a:rPr>
              <a:t>The web interface allows users to input diagnostic data and receive real-time predictions for Benign (green) or Malignant (red) results.</a:t>
            </a:r>
            <a:endParaRPr sz="2400">
              <a:solidFill>
                <a:schemeClr val="lt1"/>
              </a:solidFill>
              <a:latin typeface="Roboto Medium"/>
              <a:ea typeface="Roboto Medium"/>
              <a:cs typeface="Roboto Medium"/>
              <a:sym typeface="Roboto Medium"/>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37"/>
          <p:cNvSpPr/>
          <p:nvPr/>
        </p:nvSpPr>
        <p:spPr>
          <a:xfrm>
            <a:off x="12599758" y="7597108"/>
            <a:ext cx="1997400" cy="599100"/>
          </a:xfrm>
          <a:prstGeom prst="rect">
            <a:avLst/>
          </a:prstGeom>
          <a:solidFill>
            <a:srgbClr val="0A0B21"/>
          </a:solidFill>
          <a:ln cap="flat" cmpd="sng" w="12700">
            <a:solidFill>
              <a:srgbClr val="0A0B2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56" name="Google Shape;356;p37"/>
          <p:cNvSpPr txBox="1"/>
          <p:nvPr/>
        </p:nvSpPr>
        <p:spPr>
          <a:xfrm>
            <a:off x="2075250" y="3055350"/>
            <a:ext cx="9763200" cy="3155100"/>
          </a:xfrm>
          <a:prstGeom prst="rect">
            <a:avLst/>
          </a:prstGeom>
          <a:noFill/>
          <a:ln>
            <a:noFill/>
          </a:ln>
          <a:effectLst>
            <a:outerShdw blurRad="57150" rotWithShape="0" algn="bl" dir="17880000" dist="19050">
              <a:srgbClr val="000000">
                <a:alpha val="89803"/>
              </a:srgbClr>
            </a:outerShdw>
          </a:effectLst>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100"/>
              <a:buFont typeface="Arial"/>
              <a:buNone/>
            </a:pPr>
            <a:r>
              <a:rPr i="0" lang="en-US" sz="6100" u="none" cap="none" strike="noStrike">
                <a:solidFill>
                  <a:schemeClr val="lt1"/>
                </a:solidFill>
                <a:latin typeface="Times New Roman"/>
                <a:ea typeface="Times New Roman"/>
                <a:cs typeface="Times New Roman"/>
                <a:sym typeface="Times New Roman"/>
              </a:rPr>
              <a:t>THANK YOU</a:t>
            </a:r>
            <a:endParaRPr i="0" sz="6100" u="none" cap="none" strike="noStrike">
              <a:solidFill>
                <a:schemeClr val="lt1"/>
              </a:solidFill>
              <a:latin typeface="Times New Roman"/>
              <a:ea typeface="Times New Roman"/>
              <a:cs typeface="Times New Roman"/>
              <a:sym typeface="Times New Roman"/>
            </a:endParaRPr>
          </a:p>
          <a:p>
            <a:pPr indent="0" lvl="0" marL="0" marR="0" rtl="0" algn="ctr">
              <a:lnSpc>
                <a:spcPct val="100000"/>
              </a:lnSpc>
              <a:spcBef>
                <a:spcPts val="0"/>
              </a:spcBef>
              <a:spcAft>
                <a:spcPts val="0"/>
              </a:spcAft>
              <a:buClr>
                <a:srgbClr val="000000"/>
              </a:buClr>
              <a:buSzPts val="6100"/>
              <a:buFont typeface="Arial"/>
              <a:buNone/>
            </a:pPr>
            <a:r>
              <a:t/>
            </a:r>
            <a:endParaRPr i="0" sz="6100" u="none" cap="none" strike="noStrike">
              <a:solidFill>
                <a:schemeClr val="lt1"/>
              </a:solidFill>
              <a:latin typeface="Times New Roman"/>
              <a:ea typeface="Times New Roman"/>
              <a:cs typeface="Times New Roman"/>
              <a:sym typeface="Times New Roman"/>
            </a:endParaRPr>
          </a:p>
          <a:p>
            <a:pPr indent="0" lvl="0" marL="0" marR="0" rtl="0" algn="ctr">
              <a:lnSpc>
                <a:spcPct val="100000"/>
              </a:lnSpc>
              <a:spcBef>
                <a:spcPts val="0"/>
              </a:spcBef>
              <a:spcAft>
                <a:spcPts val="0"/>
              </a:spcAft>
              <a:buClr>
                <a:srgbClr val="000000"/>
              </a:buClr>
              <a:buSzPts val="6100"/>
              <a:buFont typeface="Arial"/>
              <a:buNone/>
            </a:pPr>
            <a:r>
              <a:rPr i="0" lang="en-US" sz="6100" u="none" cap="none" strike="noStrike">
                <a:solidFill>
                  <a:schemeClr val="lt1"/>
                </a:solidFill>
                <a:latin typeface="Times New Roman"/>
                <a:ea typeface="Times New Roman"/>
                <a:cs typeface="Times New Roman"/>
                <a:sym typeface="Times New Roman"/>
              </a:rPr>
              <a:t>                      -Team 3</a:t>
            </a:r>
            <a:endParaRPr i="0" sz="6100" u="none" cap="none" strike="noStrike">
              <a:solidFill>
                <a:schemeClr val="lt1"/>
              </a:solidFill>
              <a:latin typeface="Times New Roman"/>
              <a:ea typeface="Times New Roman"/>
              <a:cs typeface="Times New Roman"/>
              <a:sym typeface="Times New Roman"/>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4"/>
          <p:cNvSpPr/>
          <p:nvPr/>
        </p:nvSpPr>
        <p:spPr>
          <a:xfrm>
            <a:off x="711637" y="510307"/>
            <a:ext cx="10003500" cy="685800"/>
          </a:xfrm>
          <a:prstGeom prst="rect">
            <a:avLst/>
          </a:prstGeom>
          <a:noFill/>
          <a:ln>
            <a:noFill/>
          </a:ln>
        </p:spPr>
        <p:txBody>
          <a:bodyPr anchorCtr="0" anchor="t" bIns="0" lIns="0" spcFirstLastPara="1" rIns="0" wrap="square" tIns="0">
            <a:noAutofit/>
          </a:bodyPr>
          <a:lstStyle/>
          <a:p>
            <a:pPr indent="0" lvl="0" marL="0" marR="0" rtl="0" algn="l">
              <a:lnSpc>
                <a:spcPct val="125581"/>
              </a:lnSpc>
              <a:spcBef>
                <a:spcPts val="0"/>
              </a:spcBef>
              <a:spcAft>
                <a:spcPts val="0"/>
              </a:spcAft>
              <a:buClr>
                <a:srgbClr val="C6BFEE"/>
              </a:buClr>
              <a:buSzPts val="4300"/>
              <a:buFont typeface="Prompt Medium"/>
              <a:buNone/>
            </a:pPr>
            <a:r>
              <a:rPr b="0" i="0" lang="en-US" sz="4800" u="none" cap="none" strike="noStrike">
                <a:solidFill>
                  <a:srgbClr val="C6BFEE"/>
                </a:solidFill>
                <a:latin typeface="Prompt Medium"/>
                <a:ea typeface="Prompt Medium"/>
                <a:cs typeface="Prompt Medium"/>
                <a:sym typeface="Prompt Medium"/>
              </a:rPr>
              <a:t>Introduction to Breast Cancer</a:t>
            </a:r>
            <a:endParaRPr b="0" i="0" sz="4800" u="none" cap="none" strike="noStrike">
              <a:solidFill>
                <a:schemeClr val="dk1"/>
              </a:solidFill>
              <a:latin typeface="Calibri"/>
              <a:ea typeface="Calibri"/>
              <a:cs typeface="Calibri"/>
              <a:sym typeface="Calibri"/>
            </a:endParaRPr>
          </a:p>
        </p:txBody>
      </p:sp>
      <p:sp>
        <p:nvSpPr>
          <p:cNvPr id="60" name="Google Shape;60;p14"/>
          <p:cNvSpPr/>
          <p:nvPr/>
        </p:nvSpPr>
        <p:spPr>
          <a:xfrm>
            <a:off x="921450" y="1330275"/>
            <a:ext cx="12024300" cy="2126400"/>
          </a:xfrm>
          <a:prstGeom prst="rect">
            <a:avLst/>
          </a:prstGeom>
          <a:noFill/>
          <a:ln>
            <a:noFill/>
          </a:ln>
        </p:spPr>
        <p:txBody>
          <a:bodyPr anchorCtr="0" anchor="t" bIns="0" lIns="0" spcFirstLastPara="1" rIns="0" wrap="square" tIns="0">
            <a:noAutofit/>
          </a:bodyPr>
          <a:lstStyle/>
          <a:p>
            <a:pPr indent="0" lvl="0" marL="0" marR="0" rtl="0" algn="just">
              <a:lnSpc>
                <a:spcPct val="163157"/>
              </a:lnSpc>
              <a:spcBef>
                <a:spcPts val="0"/>
              </a:spcBef>
              <a:spcAft>
                <a:spcPts val="0"/>
              </a:spcAft>
              <a:buClr>
                <a:srgbClr val="DAD8E9"/>
              </a:buClr>
              <a:buSzPts val="1900"/>
              <a:buFont typeface="Mukta Light"/>
              <a:buNone/>
            </a:pPr>
            <a:r>
              <a:rPr i="0" lang="en-US" sz="2200" u="none" cap="none" strike="noStrike">
                <a:solidFill>
                  <a:srgbClr val="DAD8E9"/>
                </a:solidFill>
                <a:latin typeface="Roboto Medium"/>
                <a:ea typeface="Roboto Medium"/>
                <a:cs typeface="Roboto Medium"/>
                <a:sym typeface="Roboto Medium"/>
              </a:rPr>
              <a:t>Breast cancer is a common disease marked by the abnormal growth of cells in breast tissue, which can be benign (non-cancerous) or malignant (cancerous). Early detection is critical, as it improves treatment outcomes and survival rates. Advances in screening and diagnostic tools, including machine learning, are enhancing early identification, making timely intervention possible.</a:t>
            </a:r>
            <a:endParaRPr i="0" sz="2200" u="none" cap="none" strike="noStrike">
              <a:solidFill>
                <a:schemeClr val="dk1"/>
              </a:solidFill>
              <a:latin typeface="Roboto Medium"/>
              <a:ea typeface="Roboto Medium"/>
              <a:cs typeface="Roboto Medium"/>
              <a:sym typeface="Roboto Medium"/>
            </a:endParaRPr>
          </a:p>
        </p:txBody>
      </p:sp>
      <p:sp>
        <p:nvSpPr>
          <p:cNvPr id="61" name="Google Shape;61;p14"/>
          <p:cNvSpPr/>
          <p:nvPr/>
        </p:nvSpPr>
        <p:spPr>
          <a:xfrm>
            <a:off x="711625" y="4048050"/>
            <a:ext cx="9286800" cy="949200"/>
          </a:xfrm>
          <a:prstGeom prst="rect">
            <a:avLst/>
          </a:prstGeom>
          <a:noFill/>
          <a:ln>
            <a:noFill/>
          </a:ln>
        </p:spPr>
        <p:txBody>
          <a:bodyPr anchorCtr="0" anchor="t" bIns="0" lIns="0" spcFirstLastPara="1" rIns="0" wrap="square" tIns="0">
            <a:noAutofit/>
          </a:bodyPr>
          <a:lstStyle/>
          <a:p>
            <a:pPr indent="0" lvl="0" marL="0" marR="0" rtl="0" algn="l">
              <a:lnSpc>
                <a:spcPct val="125581"/>
              </a:lnSpc>
              <a:spcBef>
                <a:spcPts val="0"/>
              </a:spcBef>
              <a:spcAft>
                <a:spcPts val="0"/>
              </a:spcAft>
              <a:buClr>
                <a:srgbClr val="C6BFEE"/>
              </a:buClr>
              <a:buSzPts val="2150"/>
              <a:buFont typeface="Prompt Medium"/>
              <a:buNone/>
            </a:pPr>
            <a:r>
              <a:rPr b="0" i="0" lang="en-US" sz="4800" u="none" cap="none" strike="noStrike">
                <a:solidFill>
                  <a:srgbClr val="C6BFEE"/>
                </a:solidFill>
                <a:latin typeface="Prompt Medium"/>
                <a:ea typeface="Prompt Medium"/>
                <a:cs typeface="Prompt Medium"/>
                <a:sym typeface="Prompt Medium"/>
              </a:rPr>
              <a:t>Types of Breast Cancer</a:t>
            </a:r>
            <a:endParaRPr b="0" i="0" sz="4800" u="none" cap="none" strike="noStrike">
              <a:solidFill>
                <a:schemeClr val="dk1"/>
              </a:solidFill>
              <a:latin typeface="Calibri"/>
              <a:ea typeface="Calibri"/>
              <a:cs typeface="Calibri"/>
              <a:sym typeface="Calibri"/>
            </a:endParaRPr>
          </a:p>
        </p:txBody>
      </p:sp>
      <p:sp>
        <p:nvSpPr>
          <p:cNvPr id="62" name="Google Shape;62;p14"/>
          <p:cNvSpPr/>
          <p:nvPr/>
        </p:nvSpPr>
        <p:spPr>
          <a:xfrm>
            <a:off x="12599758" y="7597108"/>
            <a:ext cx="1997392" cy="599242"/>
          </a:xfrm>
          <a:prstGeom prst="rect">
            <a:avLst/>
          </a:prstGeom>
          <a:solidFill>
            <a:srgbClr val="0A0B21"/>
          </a:solidFill>
          <a:ln cap="flat" cmpd="sng" w="12700">
            <a:solidFill>
              <a:srgbClr val="0A0B2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3" name="Google Shape;63;p14"/>
          <p:cNvSpPr/>
          <p:nvPr/>
        </p:nvSpPr>
        <p:spPr>
          <a:xfrm>
            <a:off x="1016425" y="5067300"/>
            <a:ext cx="5504100" cy="3467100"/>
          </a:xfrm>
          <a:prstGeom prst="rect">
            <a:avLst/>
          </a:prstGeom>
          <a:noFill/>
          <a:ln>
            <a:noFill/>
          </a:ln>
        </p:spPr>
        <p:txBody>
          <a:bodyPr anchorCtr="0" anchor="t" bIns="0" lIns="0" spcFirstLastPara="1" rIns="0" wrap="square" tIns="0">
            <a:noAutofit/>
          </a:bodyPr>
          <a:lstStyle/>
          <a:p>
            <a:pPr indent="0" lvl="0" marL="0" marR="0" rtl="0" algn="just">
              <a:lnSpc>
                <a:spcPct val="163157"/>
              </a:lnSpc>
              <a:spcBef>
                <a:spcPts val="0"/>
              </a:spcBef>
              <a:spcAft>
                <a:spcPts val="0"/>
              </a:spcAft>
              <a:buClr>
                <a:schemeClr val="dk1"/>
              </a:buClr>
              <a:buSzPts val="1100"/>
              <a:buFont typeface="Arial"/>
              <a:buNone/>
            </a:pPr>
            <a:r>
              <a:rPr i="0" lang="en-US" sz="2800" u="none" cap="none" strike="noStrike">
                <a:solidFill>
                  <a:srgbClr val="DAD8E9"/>
                </a:solidFill>
                <a:latin typeface="Roboto Medium"/>
                <a:ea typeface="Roboto Medium"/>
                <a:cs typeface="Roboto Medium"/>
                <a:sym typeface="Roboto Medium"/>
              </a:rPr>
              <a:t>Malignant Tumors:</a:t>
            </a:r>
            <a:endParaRPr i="0" sz="2800" u="none" cap="none" strike="noStrike">
              <a:solidFill>
                <a:srgbClr val="DAD8E9"/>
              </a:solidFill>
              <a:latin typeface="Roboto Medium"/>
              <a:ea typeface="Roboto Medium"/>
              <a:cs typeface="Roboto Medium"/>
              <a:sym typeface="Roboto Medium"/>
            </a:endParaRPr>
          </a:p>
          <a:p>
            <a:pPr indent="-355600" lvl="0" marL="457200" marR="0" rtl="0" algn="just">
              <a:lnSpc>
                <a:spcPct val="163157"/>
              </a:lnSpc>
              <a:spcBef>
                <a:spcPts val="0"/>
              </a:spcBef>
              <a:spcAft>
                <a:spcPts val="0"/>
              </a:spcAft>
              <a:buClr>
                <a:srgbClr val="DAD8E9"/>
              </a:buClr>
              <a:buSzPts val="2000"/>
              <a:buFont typeface="Roboto Medium"/>
              <a:buChar char="●"/>
            </a:pPr>
            <a:r>
              <a:rPr i="0" lang="en-US" sz="2000" u="none" cap="none" strike="noStrike">
                <a:solidFill>
                  <a:srgbClr val="DAD8E9"/>
                </a:solidFill>
                <a:latin typeface="Roboto Medium"/>
                <a:ea typeface="Roboto Medium"/>
                <a:cs typeface="Roboto Medium"/>
                <a:sym typeface="Roboto Medium"/>
              </a:rPr>
              <a:t>Cancerous and aggressive.</a:t>
            </a:r>
            <a:endParaRPr i="0" sz="2000" u="none" cap="none" strike="noStrike">
              <a:solidFill>
                <a:srgbClr val="DAD8E9"/>
              </a:solidFill>
              <a:latin typeface="Roboto Medium"/>
              <a:ea typeface="Roboto Medium"/>
              <a:cs typeface="Roboto Medium"/>
              <a:sym typeface="Roboto Medium"/>
            </a:endParaRPr>
          </a:p>
          <a:p>
            <a:pPr indent="-355600" lvl="0" marL="457200" marR="0" rtl="0" algn="just">
              <a:lnSpc>
                <a:spcPct val="163157"/>
              </a:lnSpc>
              <a:spcBef>
                <a:spcPts val="0"/>
              </a:spcBef>
              <a:spcAft>
                <a:spcPts val="0"/>
              </a:spcAft>
              <a:buClr>
                <a:srgbClr val="DAD8E9"/>
              </a:buClr>
              <a:buSzPts val="2000"/>
              <a:buFont typeface="Roboto Medium"/>
              <a:buChar char="●"/>
            </a:pPr>
            <a:r>
              <a:rPr i="0" lang="en-US" sz="2000" u="none" cap="none" strike="noStrike">
                <a:solidFill>
                  <a:srgbClr val="DAD8E9"/>
                </a:solidFill>
                <a:latin typeface="Roboto Medium"/>
                <a:ea typeface="Roboto Medium"/>
                <a:cs typeface="Roboto Medium"/>
                <a:sym typeface="Roboto Medium"/>
              </a:rPr>
              <a:t>Can invade nearby tissues and spread to other parts of the body (metastasis).</a:t>
            </a:r>
            <a:endParaRPr i="0" sz="2000" u="none" cap="none" strike="noStrike">
              <a:solidFill>
                <a:srgbClr val="DAD8E9"/>
              </a:solidFill>
              <a:latin typeface="Roboto Medium"/>
              <a:ea typeface="Roboto Medium"/>
              <a:cs typeface="Roboto Medium"/>
              <a:sym typeface="Roboto Medium"/>
            </a:endParaRPr>
          </a:p>
          <a:p>
            <a:pPr indent="-355600" lvl="0" marL="457200" marR="0" rtl="0" algn="just">
              <a:lnSpc>
                <a:spcPct val="163157"/>
              </a:lnSpc>
              <a:spcBef>
                <a:spcPts val="0"/>
              </a:spcBef>
              <a:spcAft>
                <a:spcPts val="0"/>
              </a:spcAft>
              <a:buClr>
                <a:srgbClr val="DAD8E9"/>
              </a:buClr>
              <a:buSzPts val="2000"/>
              <a:buFont typeface="Roboto Medium"/>
              <a:buChar char="●"/>
            </a:pPr>
            <a:r>
              <a:rPr i="0" lang="en-US" sz="2000" u="none" cap="none" strike="noStrike">
                <a:solidFill>
                  <a:srgbClr val="DAD8E9"/>
                </a:solidFill>
                <a:latin typeface="Roboto Medium"/>
                <a:ea typeface="Roboto Medium"/>
                <a:cs typeface="Roboto Medium"/>
                <a:sym typeface="Roboto Medium"/>
              </a:rPr>
              <a:t>Requires immediate treatment for the best outcomes.</a:t>
            </a:r>
            <a:endParaRPr i="0" sz="2000" u="none" cap="none" strike="noStrike">
              <a:solidFill>
                <a:srgbClr val="DAD8E9"/>
              </a:solidFill>
              <a:latin typeface="Roboto Medium"/>
              <a:ea typeface="Roboto Medium"/>
              <a:cs typeface="Roboto Medium"/>
              <a:sym typeface="Roboto Medium"/>
            </a:endParaRPr>
          </a:p>
          <a:p>
            <a:pPr indent="0" lvl="0" marL="0" marR="0" rtl="0" algn="just">
              <a:lnSpc>
                <a:spcPct val="163157"/>
              </a:lnSpc>
              <a:spcBef>
                <a:spcPts val="0"/>
              </a:spcBef>
              <a:spcAft>
                <a:spcPts val="0"/>
              </a:spcAft>
              <a:buClr>
                <a:schemeClr val="dk1"/>
              </a:buClr>
              <a:buSzPts val="1100"/>
              <a:buFont typeface="Arial"/>
              <a:buNone/>
            </a:pPr>
            <a:r>
              <a:t/>
            </a:r>
            <a:endParaRPr i="0" sz="2000" u="none" cap="none" strike="noStrike">
              <a:solidFill>
                <a:srgbClr val="DAD8E9"/>
              </a:solidFill>
              <a:latin typeface="Roboto Medium"/>
              <a:ea typeface="Roboto Medium"/>
              <a:cs typeface="Roboto Medium"/>
              <a:sym typeface="Roboto Medium"/>
            </a:endParaRPr>
          </a:p>
          <a:p>
            <a:pPr indent="0" lvl="0" marL="0" marR="0" rtl="0" algn="just">
              <a:lnSpc>
                <a:spcPct val="163157"/>
              </a:lnSpc>
              <a:spcBef>
                <a:spcPts val="0"/>
              </a:spcBef>
              <a:spcAft>
                <a:spcPts val="0"/>
              </a:spcAft>
              <a:buClr>
                <a:srgbClr val="DAD8E9"/>
              </a:buClr>
              <a:buSzPts val="1900"/>
              <a:buFont typeface="Mukta Light"/>
              <a:buNone/>
            </a:pPr>
            <a:r>
              <a:t/>
            </a:r>
            <a:endParaRPr i="0" sz="2000" u="none" cap="none" strike="noStrike">
              <a:solidFill>
                <a:srgbClr val="DAD8E9"/>
              </a:solidFill>
              <a:latin typeface="Roboto Medium"/>
              <a:ea typeface="Roboto Medium"/>
              <a:cs typeface="Roboto Medium"/>
              <a:sym typeface="Roboto Medium"/>
            </a:endParaRPr>
          </a:p>
        </p:txBody>
      </p:sp>
      <p:sp>
        <p:nvSpPr>
          <p:cNvPr id="64" name="Google Shape;64;p14"/>
          <p:cNvSpPr/>
          <p:nvPr/>
        </p:nvSpPr>
        <p:spPr>
          <a:xfrm>
            <a:off x="8103025" y="5067300"/>
            <a:ext cx="5504100" cy="3467100"/>
          </a:xfrm>
          <a:prstGeom prst="rect">
            <a:avLst/>
          </a:prstGeom>
          <a:noFill/>
          <a:ln>
            <a:noFill/>
          </a:ln>
        </p:spPr>
        <p:txBody>
          <a:bodyPr anchorCtr="0" anchor="t" bIns="0" lIns="0" spcFirstLastPara="1" rIns="0" wrap="square" tIns="0">
            <a:noAutofit/>
          </a:bodyPr>
          <a:lstStyle/>
          <a:p>
            <a:pPr indent="0" lvl="0" marL="0" marR="0" rtl="0" algn="just">
              <a:lnSpc>
                <a:spcPct val="163157"/>
              </a:lnSpc>
              <a:spcBef>
                <a:spcPts val="0"/>
              </a:spcBef>
              <a:spcAft>
                <a:spcPts val="0"/>
              </a:spcAft>
              <a:buClr>
                <a:schemeClr val="dk1"/>
              </a:buClr>
              <a:buSzPts val="1100"/>
              <a:buFont typeface="Arial"/>
              <a:buNone/>
            </a:pPr>
            <a:r>
              <a:rPr i="0" lang="en-US" sz="2800" u="none" cap="none" strike="noStrike">
                <a:solidFill>
                  <a:srgbClr val="DAD8E9"/>
                </a:solidFill>
                <a:latin typeface="Roboto Medium"/>
                <a:ea typeface="Roboto Medium"/>
                <a:cs typeface="Roboto Medium"/>
                <a:sym typeface="Roboto Medium"/>
              </a:rPr>
              <a:t>Benign Tumors:</a:t>
            </a:r>
            <a:endParaRPr i="0" sz="2800" u="none" cap="none" strike="noStrike">
              <a:solidFill>
                <a:srgbClr val="DAD8E9"/>
              </a:solidFill>
              <a:latin typeface="Roboto Medium"/>
              <a:ea typeface="Roboto Medium"/>
              <a:cs typeface="Roboto Medium"/>
              <a:sym typeface="Roboto Medium"/>
            </a:endParaRPr>
          </a:p>
          <a:p>
            <a:pPr indent="-355600" lvl="0" marL="457200" marR="0" rtl="0" algn="just">
              <a:lnSpc>
                <a:spcPct val="163157"/>
              </a:lnSpc>
              <a:spcBef>
                <a:spcPts val="0"/>
              </a:spcBef>
              <a:spcAft>
                <a:spcPts val="0"/>
              </a:spcAft>
              <a:buClr>
                <a:srgbClr val="DAD8E9"/>
              </a:buClr>
              <a:buSzPts val="2000"/>
              <a:buFont typeface="Roboto Medium"/>
              <a:buChar char="●"/>
            </a:pPr>
            <a:r>
              <a:rPr i="0" lang="en-US" sz="2000" u="none" cap="none" strike="noStrike">
                <a:solidFill>
                  <a:srgbClr val="DAD8E9"/>
                </a:solidFill>
                <a:latin typeface="Roboto Medium"/>
                <a:ea typeface="Roboto Medium"/>
                <a:cs typeface="Roboto Medium"/>
                <a:sym typeface="Roboto Medium"/>
              </a:rPr>
              <a:t>Non-cancerous </a:t>
            </a:r>
            <a:endParaRPr i="0" sz="2000" u="none" cap="none" strike="noStrike">
              <a:solidFill>
                <a:srgbClr val="DAD8E9"/>
              </a:solidFill>
              <a:latin typeface="Roboto Medium"/>
              <a:ea typeface="Roboto Medium"/>
              <a:cs typeface="Roboto Medium"/>
              <a:sym typeface="Roboto Medium"/>
            </a:endParaRPr>
          </a:p>
          <a:p>
            <a:pPr indent="-355600" lvl="0" marL="457200" marR="0" rtl="0" algn="just">
              <a:lnSpc>
                <a:spcPct val="163157"/>
              </a:lnSpc>
              <a:spcBef>
                <a:spcPts val="0"/>
              </a:spcBef>
              <a:spcAft>
                <a:spcPts val="0"/>
              </a:spcAft>
              <a:buClr>
                <a:srgbClr val="DAD8E9"/>
              </a:buClr>
              <a:buSzPts val="2000"/>
              <a:buFont typeface="Roboto Medium"/>
              <a:buChar char="●"/>
            </a:pPr>
            <a:r>
              <a:rPr i="0" lang="en-US" sz="2000" u="none" cap="none" strike="noStrike">
                <a:solidFill>
                  <a:srgbClr val="DAD8E9"/>
                </a:solidFill>
                <a:latin typeface="Roboto Medium"/>
                <a:ea typeface="Roboto Medium"/>
                <a:cs typeface="Roboto Medium"/>
                <a:sym typeface="Roboto Medium"/>
              </a:rPr>
              <a:t>Do not invade surrounding tissues or spread to other parts of the body.</a:t>
            </a:r>
            <a:endParaRPr i="0" sz="2000" u="none" cap="none" strike="noStrike">
              <a:solidFill>
                <a:srgbClr val="DAD8E9"/>
              </a:solidFill>
              <a:latin typeface="Roboto Medium"/>
              <a:ea typeface="Roboto Medium"/>
              <a:cs typeface="Roboto Medium"/>
              <a:sym typeface="Roboto Medium"/>
            </a:endParaRPr>
          </a:p>
          <a:p>
            <a:pPr indent="-355600" lvl="0" marL="457200" marR="0" rtl="0" algn="just">
              <a:lnSpc>
                <a:spcPct val="163157"/>
              </a:lnSpc>
              <a:spcBef>
                <a:spcPts val="0"/>
              </a:spcBef>
              <a:spcAft>
                <a:spcPts val="0"/>
              </a:spcAft>
              <a:buClr>
                <a:srgbClr val="DAD8E9"/>
              </a:buClr>
              <a:buSzPts val="2000"/>
              <a:buFont typeface="Roboto Medium"/>
              <a:buChar char="●"/>
            </a:pPr>
            <a:r>
              <a:rPr i="0" lang="en-US" sz="2000" u="none" cap="none" strike="noStrike">
                <a:solidFill>
                  <a:srgbClr val="DAD8E9"/>
                </a:solidFill>
                <a:latin typeface="Roboto Medium"/>
                <a:ea typeface="Roboto Medium"/>
                <a:cs typeface="Roboto Medium"/>
                <a:sym typeface="Roboto Medium"/>
              </a:rPr>
              <a:t>May still require monitoring or removal if they grow.</a:t>
            </a:r>
            <a:endParaRPr i="0" sz="2000" u="none" cap="none" strike="noStrike">
              <a:solidFill>
                <a:srgbClr val="DAD8E9"/>
              </a:solidFill>
              <a:latin typeface="Roboto Medium"/>
              <a:ea typeface="Roboto Medium"/>
              <a:cs typeface="Roboto Medium"/>
              <a:sym typeface="Roboto Medium"/>
            </a:endParaRPr>
          </a:p>
          <a:p>
            <a:pPr indent="0" lvl="0" marL="0" marR="0" rtl="0" algn="just">
              <a:lnSpc>
                <a:spcPct val="163157"/>
              </a:lnSpc>
              <a:spcBef>
                <a:spcPts val="0"/>
              </a:spcBef>
              <a:spcAft>
                <a:spcPts val="0"/>
              </a:spcAft>
              <a:buClr>
                <a:schemeClr val="dk1"/>
              </a:buClr>
              <a:buSzPts val="1100"/>
              <a:buFont typeface="Arial"/>
              <a:buNone/>
            </a:pPr>
            <a:r>
              <a:t/>
            </a:r>
            <a:endParaRPr i="0" sz="2800" u="none" cap="none" strike="noStrike">
              <a:solidFill>
                <a:srgbClr val="DAD8E9"/>
              </a:solidFill>
              <a:latin typeface="Roboto Medium"/>
              <a:ea typeface="Roboto Medium"/>
              <a:cs typeface="Roboto Medium"/>
              <a:sym typeface="Roboto Medium"/>
            </a:endParaRPr>
          </a:p>
          <a:p>
            <a:pPr indent="0" lvl="0" marL="0" marR="0" rtl="0" algn="just">
              <a:lnSpc>
                <a:spcPct val="163157"/>
              </a:lnSpc>
              <a:spcBef>
                <a:spcPts val="0"/>
              </a:spcBef>
              <a:spcAft>
                <a:spcPts val="0"/>
              </a:spcAft>
              <a:buClr>
                <a:srgbClr val="000000"/>
              </a:buClr>
              <a:buSzPts val="2800"/>
              <a:buFont typeface="Arial"/>
              <a:buNone/>
            </a:pPr>
            <a:r>
              <a:t/>
            </a:r>
            <a:endParaRPr i="0" sz="2800" u="none" cap="none" strike="noStrike">
              <a:solidFill>
                <a:srgbClr val="DAD8E9"/>
              </a:solidFill>
              <a:latin typeface="Roboto Medium"/>
              <a:ea typeface="Roboto Medium"/>
              <a:cs typeface="Roboto Medium"/>
              <a:sym typeface="Roboto Medium"/>
            </a:endParaRPr>
          </a:p>
          <a:p>
            <a:pPr indent="0" lvl="0" marL="0" marR="0" rtl="0" algn="just">
              <a:lnSpc>
                <a:spcPct val="163157"/>
              </a:lnSpc>
              <a:spcBef>
                <a:spcPts val="0"/>
              </a:spcBef>
              <a:spcAft>
                <a:spcPts val="0"/>
              </a:spcAft>
              <a:buClr>
                <a:schemeClr val="dk1"/>
              </a:buClr>
              <a:buSzPts val="1100"/>
              <a:buFont typeface="Arial"/>
              <a:buNone/>
            </a:pPr>
            <a:r>
              <a:t/>
            </a:r>
            <a:endParaRPr i="0" sz="2000" u="none" cap="none" strike="noStrike">
              <a:solidFill>
                <a:srgbClr val="DAD8E9"/>
              </a:solidFill>
              <a:latin typeface="Roboto Medium"/>
              <a:ea typeface="Roboto Medium"/>
              <a:cs typeface="Roboto Medium"/>
              <a:sym typeface="Roboto Medium"/>
            </a:endParaRPr>
          </a:p>
          <a:p>
            <a:pPr indent="0" lvl="0" marL="0" marR="0" rtl="0" algn="just">
              <a:lnSpc>
                <a:spcPct val="163157"/>
              </a:lnSpc>
              <a:spcBef>
                <a:spcPts val="0"/>
              </a:spcBef>
              <a:spcAft>
                <a:spcPts val="0"/>
              </a:spcAft>
              <a:buClr>
                <a:srgbClr val="DAD8E9"/>
              </a:buClr>
              <a:buSzPts val="1900"/>
              <a:buFont typeface="Mukta Light"/>
              <a:buNone/>
            </a:pPr>
            <a:r>
              <a:t/>
            </a:r>
            <a:endParaRPr i="0" sz="2000" u="none" cap="none" strike="noStrike">
              <a:solidFill>
                <a:srgbClr val="DAD8E9"/>
              </a:solidFill>
              <a:latin typeface="Roboto Medium"/>
              <a:ea typeface="Roboto Medium"/>
              <a:cs typeface="Roboto Medium"/>
              <a:sym typeface="Roboto Medium"/>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pic>
        <p:nvPicPr>
          <p:cNvPr descr="preencoded.png" id="70" name="Google Shape;70;p15"/>
          <p:cNvPicPr preferRelativeResize="0"/>
          <p:nvPr/>
        </p:nvPicPr>
        <p:blipFill rotWithShape="1">
          <a:blip r:embed="rId3">
            <a:alphaModFix/>
          </a:blip>
          <a:srcRect b="0" l="0" r="0" t="0"/>
          <a:stretch/>
        </p:blipFill>
        <p:spPr>
          <a:xfrm>
            <a:off x="9144000" y="0"/>
            <a:ext cx="5486400" cy="8229600"/>
          </a:xfrm>
          <a:prstGeom prst="rect">
            <a:avLst/>
          </a:prstGeom>
          <a:noFill/>
          <a:ln>
            <a:noFill/>
          </a:ln>
        </p:spPr>
      </p:pic>
      <p:sp>
        <p:nvSpPr>
          <p:cNvPr id="71" name="Google Shape;71;p15"/>
          <p:cNvSpPr/>
          <p:nvPr/>
        </p:nvSpPr>
        <p:spPr>
          <a:xfrm>
            <a:off x="745450" y="585788"/>
            <a:ext cx="7653099" cy="1774508"/>
          </a:xfrm>
          <a:prstGeom prst="rect">
            <a:avLst/>
          </a:prstGeom>
          <a:noFill/>
          <a:ln>
            <a:noFill/>
          </a:ln>
        </p:spPr>
        <p:txBody>
          <a:bodyPr anchorCtr="0" anchor="t" bIns="0" lIns="0" spcFirstLastPara="1" rIns="0" wrap="square" tIns="0">
            <a:noAutofit/>
          </a:bodyPr>
          <a:lstStyle/>
          <a:p>
            <a:pPr indent="0" lvl="0" marL="0" marR="0" rtl="0" algn="l">
              <a:lnSpc>
                <a:spcPct val="125675"/>
              </a:lnSpc>
              <a:spcBef>
                <a:spcPts val="0"/>
              </a:spcBef>
              <a:spcAft>
                <a:spcPts val="0"/>
              </a:spcAft>
              <a:buClr>
                <a:srgbClr val="C6BFEE"/>
              </a:buClr>
              <a:buSzPts val="3700"/>
              <a:buFont typeface="Prompt Medium"/>
              <a:buNone/>
            </a:pPr>
            <a:r>
              <a:rPr b="0" i="0" lang="en-US" sz="3600" u="none" cap="none" strike="noStrike">
                <a:solidFill>
                  <a:srgbClr val="C6BFEE"/>
                </a:solidFill>
                <a:latin typeface="Prompt Medium"/>
                <a:ea typeface="Prompt Medium"/>
                <a:cs typeface="Prompt Medium"/>
                <a:sym typeface="Prompt Medium"/>
              </a:rPr>
              <a:t>Understanding Breast Cancer and the Importance of Early Detection</a:t>
            </a:r>
            <a:endParaRPr b="0" i="0" sz="3600" u="none" cap="none" strike="noStrike">
              <a:solidFill>
                <a:schemeClr val="dk1"/>
              </a:solidFill>
              <a:latin typeface="Calibri"/>
              <a:ea typeface="Calibri"/>
              <a:cs typeface="Calibri"/>
              <a:sym typeface="Calibri"/>
            </a:endParaRPr>
          </a:p>
        </p:txBody>
      </p:sp>
      <p:sp>
        <p:nvSpPr>
          <p:cNvPr id="72" name="Google Shape;72;p15"/>
          <p:cNvSpPr/>
          <p:nvPr/>
        </p:nvSpPr>
        <p:spPr>
          <a:xfrm>
            <a:off x="745450" y="2679740"/>
            <a:ext cx="3720000" cy="2227800"/>
          </a:xfrm>
          <a:prstGeom prst="roundRect">
            <a:avLst>
              <a:gd fmla="val 4016" name="adj"/>
            </a:avLst>
          </a:prstGeom>
          <a:solidFill>
            <a:srgbClr val="542C49"/>
          </a:solidFill>
          <a:ln cap="flat" cmpd="sng" w="9525">
            <a:solidFill>
              <a:srgbClr val="6D456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 name="Google Shape;73;p15"/>
          <p:cNvSpPr/>
          <p:nvPr/>
        </p:nvSpPr>
        <p:spPr>
          <a:xfrm>
            <a:off x="965949" y="2824050"/>
            <a:ext cx="3279000" cy="295800"/>
          </a:xfrm>
          <a:prstGeom prst="rect">
            <a:avLst/>
          </a:prstGeom>
          <a:noFill/>
          <a:ln>
            <a:noFill/>
          </a:ln>
        </p:spPr>
        <p:txBody>
          <a:bodyPr anchorCtr="0" anchor="t" bIns="0" lIns="0" spcFirstLastPara="1" rIns="0" wrap="square" tIns="0">
            <a:noAutofit/>
          </a:bodyPr>
          <a:lstStyle/>
          <a:p>
            <a:pPr indent="0" lvl="0" marL="0" marR="0" rtl="0" algn="l">
              <a:lnSpc>
                <a:spcPct val="124324"/>
              </a:lnSpc>
              <a:spcBef>
                <a:spcPts val="0"/>
              </a:spcBef>
              <a:spcAft>
                <a:spcPts val="0"/>
              </a:spcAft>
              <a:buClr>
                <a:srgbClr val="DAD8E9"/>
              </a:buClr>
              <a:buSzPts val="1850"/>
              <a:buFont typeface="Prompt Medium"/>
              <a:buNone/>
            </a:pPr>
            <a:r>
              <a:rPr i="0" lang="en-US" sz="2100" u="none" cap="none" strike="noStrike">
                <a:solidFill>
                  <a:srgbClr val="DAD8E9"/>
                </a:solidFill>
                <a:latin typeface="Roboto Medium"/>
                <a:ea typeface="Roboto Medium"/>
                <a:cs typeface="Roboto Medium"/>
                <a:sym typeface="Roboto Medium"/>
              </a:rPr>
              <a:t>Breast Cancer Types</a:t>
            </a:r>
            <a:endParaRPr i="0" sz="2100" u="none" cap="none" strike="noStrike">
              <a:solidFill>
                <a:schemeClr val="dk1"/>
              </a:solidFill>
              <a:latin typeface="Roboto Medium"/>
              <a:ea typeface="Roboto Medium"/>
              <a:cs typeface="Roboto Medium"/>
              <a:sym typeface="Roboto Medium"/>
            </a:endParaRPr>
          </a:p>
        </p:txBody>
      </p:sp>
      <p:sp>
        <p:nvSpPr>
          <p:cNvPr id="74" name="Google Shape;74;p15"/>
          <p:cNvSpPr/>
          <p:nvPr/>
        </p:nvSpPr>
        <p:spPr>
          <a:xfrm>
            <a:off x="965954" y="3247668"/>
            <a:ext cx="3279000" cy="1362900"/>
          </a:xfrm>
          <a:prstGeom prst="rect">
            <a:avLst/>
          </a:prstGeom>
          <a:noFill/>
          <a:ln>
            <a:noFill/>
          </a:ln>
        </p:spPr>
        <p:txBody>
          <a:bodyPr anchorCtr="0" anchor="t" bIns="0" lIns="0" spcFirstLastPara="1" rIns="0" wrap="square" tIns="0">
            <a:noAutofit/>
          </a:bodyPr>
          <a:lstStyle/>
          <a:p>
            <a:pPr indent="0" lvl="0" marL="0" marR="0" rtl="0" algn="l">
              <a:lnSpc>
                <a:spcPct val="160606"/>
              </a:lnSpc>
              <a:spcBef>
                <a:spcPts val="0"/>
              </a:spcBef>
              <a:spcAft>
                <a:spcPts val="0"/>
              </a:spcAft>
              <a:buClr>
                <a:srgbClr val="DAD8E9"/>
              </a:buClr>
              <a:buSzPts val="1650"/>
              <a:buFont typeface="Mukta Light"/>
              <a:buNone/>
            </a:pPr>
            <a:r>
              <a:rPr i="0" lang="en-US" sz="1750" u="none" cap="none" strike="noStrike">
                <a:solidFill>
                  <a:srgbClr val="DAD8E9"/>
                </a:solidFill>
                <a:latin typeface="Mukta"/>
                <a:ea typeface="Mukta"/>
                <a:cs typeface="Mukta"/>
                <a:sym typeface="Mukta"/>
              </a:rPr>
              <a:t>Breast cancer can be classified as either ductal carcinoma or lobular carcinoma, based on the origin of the cancer cells.</a:t>
            </a:r>
            <a:endParaRPr i="0" sz="1750" u="none" cap="none" strike="noStrike">
              <a:solidFill>
                <a:schemeClr val="dk1"/>
              </a:solidFill>
              <a:latin typeface="Mukta"/>
              <a:ea typeface="Mukta"/>
              <a:cs typeface="Mukta"/>
              <a:sym typeface="Mukta"/>
            </a:endParaRPr>
          </a:p>
        </p:txBody>
      </p:sp>
      <p:sp>
        <p:nvSpPr>
          <p:cNvPr id="75" name="Google Shape;75;p15"/>
          <p:cNvSpPr/>
          <p:nvPr/>
        </p:nvSpPr>
        <p:spPr>
          <a:xfrm>
            <a:off x="4678442" y="2679740"/>
            <a:ext cx="3720108" cy="2227659"/>
          </a:xfrm>
          <a:prstGeom prst="roundRect">
            <a:avLst>
              <a:gd fmla="val 4016" name="adj"/>
            </a:avLst>
          </a:prstGeom>
          <a:solidFill>
            <a:srgbClr val="542C49"/>
          </a:solidFill>
          <a:ln cap="flat" cmpd="sng" w="9525">
            <a:solidFill>
              <a:srgbClr val="6D456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 name="Google Shape;76;p15"/>
          <p:cNvSpPr/>
          <p:nvPr/>
        </p:nvSpPr>
        <p:spPr>
          <a:xfrm>
            <a:off x="4898951" y="2824050"/>
            <a:ext cx="3279000" cy="295800"/>
          </a:xfrm>
          <a:prstGeom prst="rect">
            <a:avLst/>
          </a:prstGeom>
          <a:noFill/>
          <a:ln>
            <a:noFill/>
          </a:ln>
        </p:spPr>
        <p:txBody>
          <a:bodyPr anchorCtr="0" anchor="t" bIns="0" lIns="0" spcFirstLastPara="1" rIns="0" wrap="square" tIns="0">
            <a:noAutofit/>
          </a:bodyPr>
          <a:lstStyle/>
          <a:p>
            <a:pPr indent="0" lvl="0" marL="0" marR="0" rtl="0" algn="l">
              <a:lnSpc>
                <a:spcPct val="124324"/>
              </a:lnSpc>
              <a:spcBef>
                <a:spcPts val="0"/>
              </a:spcBef>
              <a:spcAft>
                <a:spcPts val="0"/>
              </a:spcAft>
              <a:buClr>
                <a:srgbClr val="DAD8E9"/>
              </a:buClr>
              <a:buSzPts val="1850"/>
              <a:buFont typeface="Prompt Medium"/>
              <a:buNone/>
            </a:pPr>
            <a:r>
              <a:rPr i="0" lang="en-US" sz="2100" u="none" cap="none" strike="noStrike">
                <a:solidFill>
                  <a:srgbClr val="DAD8E9"/>
                </a:solidFill>
                <a:latin typeface="Roboto Medium"/>
                <a:ea typeface="Roboto Medium"/>
                <a:cs typeface="Roboto Medium"/>
                <a:sym typeface="Roboto Medium"/>
              </a:rPr>
              <a:t>Stages of Breast Cancer</a:t>
            </a:r>
            <a:endParaRPr i="0" sz="2100" u="none" cap="none" strike="noStrike">
              <a:solidFill>
                <a:schemeClr val="dk1"/>
              </a:solidFill>
              <a:latin typeface="Roboto Medium"/>
              <a:ea typeface="Roboto Medium"/>
              <a:cs typeface="Roboto Medium"/>
              <a:sym typeface="Roboto Medium"/>
            </a:endParaRPr>
          </a:p>
        </p:txBody>
      </p:sp>
      <p:sp>
        <p:nvSpPr>
          <p:cNvPr id="77" name="Google Shape;77;p15"/>
          <p:cNvSpPr/>
          <p:nvPr/>
        </p:nvSpPr>
        <p:spPr>
          <a:xfrm>
            <a:off x="4898946" y="3247668"/>
            <a:ext cx="3279000" cy="1022400"/>
          </a:xfrm>
          <a:prstGeom prst="rect">
            <a:avLst/>
          </a:prstGeom>
          <a:noFill/>
          <a:ln>
            <a:noFill/>
          </a:ln>
        </p:spPr>
        <p:txBody>
          <a:bodyPr anchorCtr="0" anchor="t" bIns="0" lIns="0" spcFirstLastPara="1" rIns="0" wrap="square" tIns="0">
            <a:noAutofit/>
          </a:bodyPr>
          <a:lstStyle/>
          <a:p>
            <a:pPr indent="0" lvl="0" marL="0" marR="0" rtl="0" algn="l">
              <a:lnSpc>
                <a:spcPct val="160606"/>
              </a:lnSpc>
              <a:spcBef>
                <a:spcPts val="0"/>
              </a:spcBef>
              <a:spcAft>
                <a:spcPts val="0"/>
              </a:spcAft>
              <a:buClr>
                <a:srgbClr val="DAD8E9"/>
              </a:buClr>
              <a:buSzPts val="1650"/>
              <a:buFont typeface="Mukta Light"/>
              <a:buNone/>
            </a:pPr>
            <a:r>
              <a:rPr i="0" lang="en-US" sz="1750" u="none" cap="none" strike="noStrike">
                <a:solidFill>
                  <a:srgbClr val="DAD8E9"/>
                </a:solidFill>
                <a:latin typeface="Mukta"/>
                <a:ea typeface="Mukta"/>
                <a:cs typeface="Mukta"/>
                <a:sym typeface="Mukta"/>
              </a:rPr>
              <a:t>Breast cancer is staged from 0 to IV, with stage 0 being non-invasive and stage IV being the most advanced.</a:t>
            </a:r>
            <a:endParaRPr i="0" sz="1750" u="none" cap="none" strike="noStrike">
              <a:solidFill>
                <a:schemeClr val="dk1"/>
              </a:solidFill>
              <a:latin typeface="Mukta"/>
              <a:ea typeface="Mukta"/>
              <a:cs typeface="Mukta"/>
              <a:sym typeface="Mukta"/>
            </a:endParaRPr>
          </a:p>
        </p:txBody>
      </p:sp>
      <p:sp>
        <p:nvSpPr>
          <p:cNvPr id="78" name="Google Shape;78;p15"/>
          <p:cNvSpPr/>
          <p:nvPr/>
        </p:nvSpPr>
        <p:spPr>
          <a:xfrm>
            <a:off x="745450" y="5120283"/>
            <a:ext cx="3720108" cy="2523530"/>
          </a:xfrm>
          <a:prstGeom prst="roundRect">
            <a:avLst>
              <a:gd fmla="val 3545" name="adj"/>
            </a:avLst>
          </a:prstGeom>
          <a:solidFill>
            <a:srgbClr val="542C49"/>
          </a:solidFill>
          <a:ln cap="flat" cmpd="sng" w="9525">
            <a:solidFill>
              <a:srgbClr val="6D456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 name="Google Shape;79;p15"/>
          <p:cNvSpPr/>
          <p:nvPr/>
        </p:nvSpPr>
        <p:spPr>
          <a:xfrm>
            <a:off x="965954" y="5188387"/>
            <a:ext cx="3279000" cy="591600"/>
          </a:xfrm>
          <a:prstGeom prst="rect">
            <a:avLst/>
          </a:prstGeom>
          <a:noFill/>
          <a:ln>
            <a:noFill/>
          </a:ln>
        </p:spPr>
        <p:txBody>
          <a:bodyPr anchorCtr="0" anchor="t" bIns="0" lIns="0" spcFirstLastPara="1" rIns="0" wrap="square" tIns="0">
            <a:noAutofit/>
          </a:bodyPr>
          <a:lstStyle/>
          <a:p>
            <a:pPr indent="0" lvl="0" marL="0" marR="0" rtl="0" algn="l">
              <a:lnSpc>
                <a:spcPct val="124324"/>
              </a:lnSpc>
              <a:spcBef>
                <a:spcPts val="0"/>
              </a:spcBef>
              <a:spcAft>
                <a:spcPts val="0"/>
              </a:spcAft>
              <a:buClr>
                <a:srgbClr val="DAD8E9"/>
              </a:buClr>
              <a:buSzPts val="1850"/>
              <a:buFont typeface="Prompt Medium"/>
              <a:buNone/>
            </a:pPr>
            <a:r>
              <a:rPr i="0" lang="en-US" sz="2050" u="none" cap="none" strike="noStrike">
                <a:solidFill>
                  <a:srgbClr val="DAD8E9"/>
                </a:solidFill>
                <a:latin typeface="Roboto Medium"/>
                <a:ea typeface="Roboto Medium"/>
                <a:cs typeface="Roboto Medium"/>
                <a:sym typeface="Roboto Medium"/>
              </a:rPr>
              <a:t>Importance of Early Detection</a:t>
            </a:r>
            <a:endParaRPr i="0" sz="2050" u="none" cap="none" strike="noStrike">
              <a:solidFill>
                <a:schemeClr val="dk1"/>
              </a:solidFill>
              <a:latin typeface="Roboto Medium"/>
              <a:ea typeface="Roboto Medium"/>
              <a:cs typeface="Roboto Medium"/>
              <a:sym typeface="Roboto Medium"/>
            </a:endParaRPr>
          </a:p>
        </p:txBody>
      </p:sp>
      <p:sp>
        <p:nvSpPr>
          <p:cNvPr id="80" name="Google Shape;80;p15"/>
          <p:cNvSpPr/>
          <p:nvPr/>
        </p:nvSpPr>
        <p:spPr>
          <a:xfrm>
            <a:off x="965954" y="5984081"/>
            <a:ext cx="3279000" cy="1362900"/>
          </a:xfrm>
          <a:prstGeom prst="rect">
            <a:avLst/>
          </a:prstGeom>
          <a:noFill/>
          <a:ln>
            <a:noFill/>
          </a:ln>
        </p:spPr>
        <p:txBody>
          <a:bodyPr anchorCtr="0" anchor="t" bIns="0" lIns="0" spcFirstLastPara="1" rIns="0" wrap="square" tIns="0">
            <a:noAutofit/>
          </a:bodyPr>
          <a:lstStyle/>
          <a:p>
            <a:pPr indent="0" lvl="0" marL="0" marR="0" rtl="0" algn="l">
              <a:lnSpc>
                <a:spcPct val="160606"/>
              </a:lnSpc>
              <a:spcBef>
                <a:spcPts val="0"/>
              </a:spcBef>
              <a:spcAft>
                <a:spcPts val="0"/>
              </a:spcAft>
              <a:buClr>
                <a:srgbClr val="DAD8E9"/>
              </a:buClr>
              <a:buSzPts val="1650"/>
              <a:buFont typeface="Mukta Light"/>
              <a:buNone/>
            </a:pPr>
            <a:r>
              <a:rPr i="0" lang="en-US" sz="1750" u="none" cap="none" strike="noStrike">
                <a:solidFill>
                  <a:srgbClr val="DAD8E9"/>
                </a:solidFill>
                <a:latin typeface="Mukta"/>
                <a:ea typeface="Mukta"/>
                <a:cs typeface="Mukta"/>
                <a:sym typeface="Mukta"/>
              </a:rPr>
              <a:t>Early detection allows for more effective treatment options and significantly improves the chances of survival.</a:t>
            </a:r>
            <a:endParaRPr i="0" sz="1750" u="none" cap="none" strike="noStrike">
              <a:solidFill>
                <a:schemeClr val="dk1"/>
              </a:solidFill>
              <a:latin typeface="Mukta"/>
              <a:ea typeface="Mukta"/>
              <a:cs typeface="Mukta"/>
              <a:sym typeface="Mukta"/>
            </a:endParaRPr>
          </a:p>
        </p:txBody>
      </p:sp>
      <p:sp>
        <p:nvSpPr>
          <p:cNvPr id="81" name="Google Shape;81;p15"/>
          <p:cNvSpPr/>
          <p:nvPr/>
        </p:nvSpPr>
        <p:spPr>
          <a:xfrm>
            <a:off x="4678442" y="5120283"/>
            <a:ext cx="3720108" cy="2523530"/>
          </a:xfrm>
          <a:prstGeom prst="roundRect">
            <a:avLst>
              <a:gd fmla="val 3545" name="adj"/>
            </a:avLst>
          </a:prstGeom>
          <a:solidFill>
            <a:srgbClr val="542C49"/>
          </a:solidFill>
          <a:ln cap="flat" cmpd="sng" w="9525">
            <a:solidFill>
              <a:srgbClr val="6D456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 name="Google Shape;82;p15"/>
          <p:cNvSpPr/>
          <p:nvPr/>
        </p:nvSpPr>
        <p:spPr>
          <a:xfrm>
            <a:off x="4898951" y="5264575"/>
            <a:ext cx="3279000" cy="295800"/>
          </a:xfrm>
          <a:prstGeom prst="rect">
            <a:avLst/>
          </a:prstGeom>
          <a:noFill/>
          <a:ln>
            <a:noFill/>
          </a:ln>
        </p:spPr>
        <p:txBody>
          <a:bodyPr anchorCtr="0" anchor="t" bIns="0" lIns="0" spcFirstLastPara="1" rIns="0" wrap="square" tIns="0">
            <a:noAutofit/>
          </a:bodyPr>
          <a:lstStyle/>
          <a:p>
            <a:pPr indent="0" lvl="0" marL="0" marR="0" rtl="0" algn="l">
              <a:lnSpc>
                <a:spcPct val="124324"/>
              </a:lnSpc>
              <a:spcBef>
                <a:spcPts val="0"/>
              </a:spcBef>
              <a:spcAft>
                <a:spcPts val="0"/>
              </a:spcAft>
              <a:buClr>
                <a:srgbClr val="DAD8E9"/>
              </a:buClr>
              <a:buSzPts val="1850"/>
              <a:buFont typeface="Prompt Medium"/>
              <a:buNone/>
            </a:pPr>
            <a:r>
              <a:rPr i="0" lang="en-US" sz="2100" u="none" cap="none" strike="noStrike">
                <a:solidFill>
                  <a:srgbClr val="DAD8E9"/>
                </a:solidFill>
                <a:latin typeface="Roboto Medium"/>
                <a:ea typeface="Roboto Medium"/>
                <a:cs typeface="Roboto Medium"/>
                <a:sym typeface="Roboto Medium"/>
              </a:rPr>
              <a:t>Regular Screening</a:t>
            </a:r>
            <a:endParaRPr i="0" sz="2100" u="none" cap="none" strike="noStrike">
              <a:solidFill>
                <a:schemeClr val="dk1"/>
              </a:solidFill>
              <a:latin typeface="Roboto Medium"/>
              <a:ea typeface="Roboto Medium"/>
              <a:cs typeface="Roboto Medium"/>
              <a:sym typeface="Roboto Medium"/>
            </a:endParaRPr>
          </a:p>
        </p:txBody>
      </p:sp>
      <p:sp>
        <p:nvSpPr>
          <p:cNvPr id="83" name="Google Shape;83;p15"/>
          <p:cNvSpPr/>
          <p:nvPr/>
        </p:nvSpPr>
        <p:spPr>
          <a:xfrm>
            <a:off x="4898946" y="5840611"/>
            <a:ext cx="3279000" cy="1022400"/>
          </a:xfrm>
          <a:prstGeom prst="rect">
            <a:avLst/>
          </a:prstGeom>
          <a:noFill/>
          <a:ln>
            <a:noFill/>
          </a:ln>
        </p:spPr>
        <p:txBody>
          <a:bodyPr anchorCtr="0" anchor="t" bIns="0" lIns="0" spcFirstLastPara="1" rIns="0" wrap="square" tIns="0">
            <a:noAutofit/>
          </a:bodyPr>
          <a:lstStyle/>
          <a:p>
            <a:pPr indent="0" lvl="0" marL="0" marR="0" rtl="0" algn="l">
              <a:lnSpc>
                <a:spcPct val="160606"/>
              </a:lnSpc>
              <a:spcBef>
                <a:spcPts val="0"/>
              </a:spcBef>
              <a:spcAft>
                <a:spcPts val="0"/>
              </a:spcAft>
              <a:buClr>
                <a:srgbClr val="DAD8E9"/>
              </a:buClr>
              <a:buSzPts val="1650"/>
              <a:buFont typeface="Mukta Light"/>
              <a:buNone/>
            </a:pPr>
            <a:r>
              <a:rPr i="0" lang="en-US" sz="1750" u="none" cap="none" strike="noStrike">
                <a:solidFill>
                  <a:srgbClr val="DAD8E9"/>
                </a:solidFill>
                <a:latin typeface="Mukta"/>
                <a:ea typeface="Mukta"/>
                <a:cs typeface="Mukta"/>
                <a:sym typeface="Mukta"/>
              </a:rPr>
              <a:t>Mammograms, clinical breast exams, and self-examinations are crucial for the early detection of breast cancer.</a:t>
            </a:r>
            <a:endParaRPr i="0" sz="1750" u="none" cap="none" strike="noStrike">
              <a:solidFill>
                <a:schemeClr val="dk1"/>
              </a:solidFill>
              <a:latin typeface="Mukta"/>
              <a:ea typeface="Mukta"/>
              <a:cs typeface="Mukta"/>
              <a:sym typeface="Mukta"/>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pic>
        <p:nvPicPr>
          <p:cNvPr descr="preencoded.png" id="89" name="Google Shape;89;p16"/>
          <p:cNvPicPr preferRelativeResize="0"/>
          <p:nvPr/>
        </p:nvPicPr>
        <p:blipFill rotWithShape="1">
          <a:blip r:embed="rId3">
            <a:alphaModFix/>
          </a:blip>
          <a:srcRect b="0" l="0" r="0" t="0"/>
          <a:stretch/>
        </p:blipFill>
        <p:spPr>
          <a:xfrm>
            <a:off x="0" y="0"/>
            <a:ext cx="5486400" cy="8229600"/>
          </a:xfrm>
          <a:prstGeom prst="rect">
            <a:avLst/>
          </a:prstGeom>
          <a:noFill/>
          <a:ln>
            <a:noFill/>
          </a:ln>
        </p:spPr>
      </p:pic>
      <p:sp>
        <p:nvSpPr>
          <p:cNvPr id="90" name="Google Shape;90;p16"/>
          <p:cNvSpPr/>
          <p:nvPr/>
        </p:nvSpPr>
        <p:spPr>
          <a:xfrm>
            <a:off x="6213753" y="599242"/>
            <a:ext cx="7689294" cy="115443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C6BFEE"/>
              </a:buClr>
              <a:buSzPts val="3600"/>
              <a:buFont typeface="Prompt Medium"/>
              <a:buNone/>
            </a:pPr>
            <a:r>
              <a:rPr b="0" i="0" lang="en-US" sz="3600" u="none" cap="none" strike="noStrike">
                <a:solidFill>
                  <a:srgbClr val="C6BFEE"/>
                </a:solidFill>
                <a:latin typeface="Prompt Medium"/>
                <a:ea typeface="Prompt Medium"/>
                <a:cs typeface="Prompt Medium"/>
                <a:sym typeface="Prompt Medium"/>
              </a:rPr>
              <a:t>Machine Learning in Healthcare for Early Detection</a:t>
            </a:r>
            <a:endParaRPr b="0" i="0" sz="3600" u="none" cap="none" strike="noStrike">
              <a:solidFill>
                <a:schemeClr val="dk1"/>
              </a:solidFill>
              <a:latin typeface="Calibri"/>
              <a:ea typeface="Calibri"/>
              <a:cs typeface="Calibri"/>
              <a:sym typeface="Calibri"/>
            </a:endParaRPr>
          </a:p>
        </p:txBody>
      </p:sp>
      <p:pic>
        <p:nvPicPr>
          <p:cNvPr descr="preencoded.png" id="91" name="Google Shape;91;p16"/>
          <p:cNvPicPr preferRelativeResize="0"/>
          <p:nvPr/>
        </p:nvPicPr>
        <p:blipFill rotWithShape="1">
          <a:blip r:embed="rId4">
            <a:alphaModFix/>
          </a:blip>
          <a:srcRect b="0" l="0" r="0" t="0"/>
          <a:stretch/>
        </p:blipFill>
        <p:spPr>
          <a:xfrm>
            <a:off x="6213753" y="2065377"/>
            <a:ext cx="519470" cy="519470"/>
          </a:xfrm>
          <a:prstGeom prst="rect">
            <a:avLst/>
          </a:prstGeom>
          <a:noFill/>
          <a:ln>
            <a:noFill/>
          </a:ln>
        </p:spPr>
      </p:pic>
      <p:sp>
        <p:nvSpPr>
          <p:cNvPr id="92" name="Google Shape;92;p16"/>
          <p:cNvSpPr/>
          <p:nvPr/>
        </p:nvSpPr>
        <p:spPr>
          <a:xfrm>
            <a:off x="6213753" y="2792611"/>
            <a:ext cx="2309217" cy="288727"/>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DAD8E9"/>
              </a:buClr>
              <a:buSzPts val="1800"/>
              <a:buFont typeface="Prompt Medium"/>
              <a:buNone/>
            </a:pPr>
            <a:r>
              <a:rPr i="0" lang="en-US" sz="2000" u="none" cap="none" strike="noStrike">
                <a:solidFill>
                  <a:srgbClr val="DAD8E9"/>
                </a:solidFill>
                <a:latin typeface="Roboto Medium"/>
                <a:ea typeface="Roboto Medium"/>
                <a:cs typeface="Roboto Medium"/>
                <a:sym typeface="Roboto Medium"/>
              </a:rPr>
              <a:t>Data-Driven Insights</a:t>
            </a:r>
            <a:endParaRPr i="0" sz="2000" u="none" cap="none" strike="noStrike">
              <a:solidFill>
                <a:schemeClr val="dk1"/>
              </a:solidFill>
              <a:latin typeface="Roboto Medium"/>
              <a:ea typeface="Roboto Medium"/>
              <a:cs typeface="Roboto Medium"/>
              <a:sym typeface="Roboto Medium"/>
            </a:endParaRPr>
          </a:p>
        </p:txBody>
      </p:sp>
      <p:sp>
        <p:nvSpPr>
          <p:cNvPr id="93" name="Google Shape;93;p16"/>
          <p:cNvSpPr/>
          <p:nvPr/>
        </p:nvSpPr>
        <p:spPr>
          <a:xfrm>
            <a:off x="6213753" y="3205996"/>
            <a:ext cx="3688794" cy="1330166"/>
          </a:xfrm>
          <a:prstGeom prst="rect">
            <a:avLst/>
          </a:prstGeom>
          <a:noFill/>
          <a:ln>
            <a:noFill/>
          </a:ln>
        </p:spPr>
        <p:txBody>
          <a:bodyPr anchorCtr="0" anchor="t" bIns="0" lIns="0" spcFirstLastPara="1" rIns="0" wrap="square" tIns="0">
            <a:noAutofit/>
          </a:bodyPr>
          <a:lstStyle/>
          <a:p>
            <a:pPr indent="0" lvl="0" marL="0" marR="0" rtl="0" algn="l">
              <a:lnSpc>
                <a:spcPct val="162500"/>
              </a:lnSpc>
              <a:spcBef>
                <a:spcPts val="0"/>
              </a:spcBef>
              <a:spcAft>
                <a:spcPts val="0"/>
              </a:spcAft>
              <a:buClr>
                <a:srgbClr val="DAD8E9"/>
              </a:buClr>
              <a:buSzPts val="1600"/>
              <a:buFont typeface="Mukta Light"/>
              <a:buNone/>
            </a:pPr>
            <a:r>
              <a:rPr i="0" lang="en-US" sz="1600" u="none" cap="none" strike="noStrike">
                <a:solidFill>
                  <a:srgbClr val="DAD8E9"/>
                </a:solidFill>
                <a:latin typeface="Roboto Medium"/>
                <a:ea typeface="Roboto Medium"/>
                <a:cs typeface="Roboto Medium"/>
                <a:sym typeface="Roboto Medium"/>
              </a:rPr>
              <a:t>Machine learning algorithms can analyze vast amounts of medical data to identify patterns and anomalies that might indicate breast cancer.</a:t>
            </a:r>
            <a:endParaRPr i="0" sz="1600" u="none" cap="none" strike="noStrike">
              <a:solidFill>
                <a:schemeClr val="dk1"/>
              </a:solidFill>
              <a:latin typeface="Roboto Medium"/>
              <a:ea typeface="Roboto Medium"/>
              <a:cs typeface="Roboto Medium"/>
              <a:sym typeface="Roboto Medium"/>
            </a:endParaRPr>
          </a:p>
        </p:txBody>
      </p:sp>
      <p:pic>
        <p:nvPicPr>
          <p:cNvPr descr="preencoded.png" id="94" name="Google Shape;94;p16"/>
          <p:cNvPicPr preferRelativeResize="0"/>
          <p:nvPr/>
        </p:nvPicPr>
        <p:blipFill rotWithShape="1">
          <a:blip r:embed="rId5">
            <a:alphaModFix/>
          </a:blip>
          <a:srcRect b="0" l="0" r="0" t="0"/>
          <a:stretch/>
        </p:blipFill>
        <p:spPr>
          <a:xfrm>
            <a:off x="10214253" y="2065377"/>
            <a:ext cx="519470" cy="519470"/>
          </a:xfrm>
          <a:prstGeom prst="rect">
            <a:avLst/>
          </a:prstGeom>
          <a:noFill/>
          <a:ln>
            <a:noFill/>
          </a:ln>
        </p:spPr>
      </p:pic>
      <p:sp>
        <p:nvSpPr>
          <p:cNvPr id="95" name="Google Shape;95;p16"/>
          <p:cNvSpPr/>
          <p:nvPr/>
        </p:nvSpPr>
        <p:spPr>
          <a:xfrm>
            <a:off x="10214249" y="2792600"/>
            <a:ext cx="3543000" cy="2886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DAD8E9"/>
              </a:buClr>
              <a:buSzPts val="1800"/>
              <a:buFont typeface="Prompt Medium"/>
              <a:buNone/>
            </a:pPr>
            <a:r>
              <a:rPr i="0" lang="en-US" sz="2000" u="none" cap="none" strike="noStrike">
                <a:solidFill>
                  <a:srgbClr val="DAD8E9"/>
                </a:solidFill>
                <a:latin typeface="Roboto Medium"/>
                <a:ea typeface="Roboto Medium"/>
                <a:cs typeface="Roboto Medium"/>
                <a:sym typeface="Roboto Medium"/>
              </a:rPr>
              <a:t>Automated </a:t>
            </a:r>
            <a:r>
              <a:rPr lang="en-US" sz="2000">
                <a:solidFill>
                  <a:srgbClr val="DAD8E9"/>
                </a:solidFill>
                <a:latin typeface="Roboto Medium"/>
                <a:ea typeface="Roboto Medium"/>
                <a:cs typeface="Roboto Medium"/>
                <a:sym typeface="Roboto Medium"/>
              </a:rPr>
              <a:t>D</a:t>
            </a:r>
            <a:r>
              <a:rPr i="0" lang="en-US" sz="2000" u="none" cap="none" strike="noStrike">
                <a:solidFill>
                  <a:srgbClr val="DAD8E9"/>
                </a:solidFill>
                <a:latin typeface="Roboto Medium"/>
                <a:ea typeface="Roboto Medium"/>
                <a:cs typeface="Roboto Medium"/>
                <a:sym typeface="Roboto Medium"/>
              </a:rPr>
              <a:t>iagnosis</a:t>
            </a:r>
            <a:endParaRPr i="0" sz="2000" u="none" cap="none" strike="noStrike">
              <a:solidFill>
                <a:schemeClr val="dk1"/>
              </a:solidFill>
              <a:latin typeface="Roboto Medium"/>
              <a:ea typeface="Roboto Medium"/>
              <a:cs typeface="Roboto Medium"/>
              <a:sym typeface="Roboto Medium"/>
            </a:endParaRPr>
          </a:p>
        </p:txBody>
      </p:sp>
      <p:sp>
        <p:nvSpPr>
          <p:cNvPr id="96" name="Google Shape;96;p16"/>
          <p:cNvSpPr/>
          <p:nvPr/>
        </p:nvSpPr>
        <p:spPr>
          <a:xfrm>
            <a:off x="10214253" y="3205996"/>
            <a:ext cx="3688794" cy="1330166"/>
          </a:xfrm>
          <a:prstGeom prst="rect">
            <a:avLst/>
          </a:prstGeom>
          <a:noFill/>
          <a:ln>
            <a:noFill/>
          </a:ln>
        </p:spPr>
        <p:txBody>
          <a:bodyPr anchorCtr="0" anchor="t" bIns="0" lIns="0" spcFirstLastPara="1" rIns="0" wrap="square" tIns="0">
            <a:noAutofit/>
          </a:bodyPr>
          <a:lstStyle/>
          <a:p>
            <a:pPr indent="0" lvl="0" marL="0" marR="0" rtl="0" algn="l">
              <a:lnSpc>
                <a:spcPct val="162500"/>
              </a:lnSpc>
              <a:spcBef>
                <a:spcPts val="0"/>
              </a:spcBef>
              <a:spcAft>
                <a:spcPts val="0"/>
              </a:spcAft>
              <a:buClr>
                <a:srgbClr val="DAD8E9"/>
              </a:buClr>
              <a:buSzPts val="1600"/>
              <a:buFont typeface="Mukta Light"/>
              <a:buNone/>
            </a:pPr>
            <a:r>
              <a:rPr i="0" lang="en-US" sz="1600" u="none" cap="none" strike="noStrike">
                <a:solidFill>
                  <a:srgbClr val="DAD8E9"/>
                </a:solidFill>
                <a:latin typeface="Roboto Medium"/>
                <a:ea typeface="Roboto Medium"/>
                <a:cs typeface="Roboto Medium"/>
                <a:sym typeface="Roboto Medium"/>
              </a:rPr>
              <a:t>ML-powered systems can assist medical professionals in interpreting diagnostic tests, such as mammograms, with greater accuracy and speed.</a:t>
            </a:r>
            <a:endParaRPr i="0" sz="1600" u="none" cap="none" strike="noStrike">
              <a:solidFill>
                <a:schemeClr val="dk1"/>
              </a:solidFill>
              <a:latin typeface="Roboto Medium"/>
              <a:ea typeface="Roboto Medium"/>
              <a:cs typeface="Roboto Medium"/>
              <a:sym typeface="Roboto Medium"/>
            </a:endParaRPr>
          </a:p>
        </p:txBody>
      </p:sp>
      <p:pic>
        <p:nvPicPr>
          <p:cNvPr descr="preencoded.png" id="97" name="Google Shape;97;p16"/>
          <p:cNvPicPr preferRelativeResize="0"/>
          <p:nvPr/>
        </p:nvPicPr>
        <p:blipFill rotWithShape="1">
          <a:blip r:embed="rId6">
            <a:alphaModFix/>
          </a:blip>
          <a:srcRect b="0" l="0" r="0" t="0"/>
          <a:stretch/>
        </p:blipFill>
        <p:spPr>
          <a:xfrm>
            <a:off x="6213753" y="5159573"/>
            <a:ext cx="519470" cy="519470"/>
          </a:xfrm>
          <a:prstGeom prst="rect">
            <a:avLst/>
          </a:prstGeom>
          <a:noFill/>
          <a:ln>
            <a:noFill/>
          </a:ln>
        </p:spPr>
      </p:pic>
      <p:sp>
        <p:nvSpPr>
          <p:cNvPr id="98" name="Google Shape;98;p16"/>
          <p:cNvSpPr/>
          <p:nvPr/>
        </p:nvSpPr>
        <p:spPr>
          <a:xfrm>
            <a:off x="6213753" y="5886807"/>
            <a:ext cx="2309217" cy="288727"/>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DAD8E9"/>
              </a:buClr>
              <a:buSzPts val="1800"/>
              <a:buFont typeface="Prompt Medium"/>
              <a:buNone/>
            </a:pPr>
            <a:r>
              <a:rPr i="0" lang="en-US" sz="2000" u="none" cap="none" strike="noStrike">
                <a:solidFill>
                  <a:srgbClr val="DAD8E9"/>
                </a:solidFill>
                <a:latin typeface="Roboto Medium"/>
                <a:ea typeface="Roboto Medium"/>
                <a:cs typeface="Roboto Medium"/>
                <a:sym typeface="Roboto Medium"/>
              </a:rPr>
              <a:t>Predictive Analytics</a:t>
            </a:r>
            <a:endParaRPr i="0" sz="2000" u="none" cap="none" strike="noStrike">
              <a:solidFill>
                <a:schemeClr val="dk1"/>
              </a:solidFill>
              <a:latin typeface="Roboto Medium"/>
              <a:ea typeface="Roboto Medium"/>
              <a:cs typeface="Roboto Medium"/>
              <a:sym typeface="Roboto Medium"/>
            </a:endParaRPr>
          </a:p>
        </p:txBody>
      </p:sp>
      <p:sp>
        <p:nvSpPr>
          <p:cNvPr id="99" name="Google Shape;99;p16"/>
          <p:cNvSpPr/>
          <p:nvPr/>
        </p:nvSpPr>
        <p:spPr>
          <a:xfrm>
            <a:off x="6213753" y="6300192"/>
            <a:ext cx="3688794" cy="1330166"/>
          </a:xfrm>
          <a:prstGeom prst="rect">
            <a:avLst/>
          </a:prstGeom>
          <a:noFill/>
          <a:ln>
            <a:noFill/>
          </a:ln>
        </p:spPr>
        <p:txBody>
          <a:bodyPr anchorCtr="0" anchor="t" bIns="0" lIns="0" spcFirstLastPara="1" rIns="0" wrap="square" tIns="0">
            <a:noAutofit/>
          </a:bodyPr>
          <a:lstStyle/>
          <a:p>
            <a:pPr indent="0" lvl="0" marL="0" marR="0" rtl="0" algn="l">
              <a:lnSpc>
                <a:spcPct val="162500"/>
              </a:lnSpc>
              <a:spcBef>
                <a:spcPts val="0"/>
              </a:spcBef>
              <a:spcAft>
                <a:spcPts val="0"/>
              </a:spcAft>
              <a:buClr>
                <a:srgbClr val="DAD8E9"/>
              </a:buClr>
              <a:buSzPts val="1600"/>
              <a:buFont typeface="Mukta Light"/>
              <a:buNone/>
            </a:pPr>
            <a:r>
              <a:rPr i="0" lang="en-US" sz="1600" u="none" cap="none" strike="noStrike">
                <a:solidFill>
                  <a:srgbClr val="DAD8E9"/>
                </a:solidFill>
                <a:latin typeface="Roboto Medium"/>
                <a:ea typeface="Roboto Medium"/>
                <a:cs typeface="Roboto Medium"/>
                <a:sym typeface="Roboto Medium"/>
              </a:rPr>
              <a:t>Machine learning models can help predict the risk of developing breast cancer, enabling proactive screening and early intervention.</a:t>
            </a:r>
            <a:endParaRPr i="0" sz="1600" u="none" cap="none" strike="noStrike">
              <a:solidFill>
                <a:schemeClr val="dk1"/>
              </a:solidFill>
              <a:latin typeface="Roboto Medium"/>
              <a:ea typeface="Roboto Medium"/>
              <a:cs typeface="Roboto Medium"/>
              <a:sym typeface="Roboto Medium"/>
            </a:endParaRPr>
          </a:p>
        </p:txBody>
      </p:sp>
      <p:pic>
        <p:nvPicPr>
          <p:cNvPr descr="preencoded.png" id="100" name="Google Shape;100;p16"/>
          <p:cNvPicPr preferRelativeResize="0"/>
          <p:nvPr/>
        </p:nvPicPr>
        <p:blipFill rotWithShape="1">
          <a:blip r:embed="rId7">
            <a:alphaModFix/>
          </a:blip>
          <a:srcRect b="0" l="0" r="0" t="0"/>
          <a:stretch/>
        </p:blipFill>
        <p:spPr>
          <a:xfrm>
            <a:off x="10214253" y="5159573"/>
            <a:ext cx="519470" cy="519470"/>
          </a:xfrm>
          <a:prstGeom prst="rect">
            <a:avLst/>
          </a:prstGeom>
          <a:noFill/>
          <a:ln>
            <a:noFill/>
          </a:ln>
        </p:spPr>
      </p:pic>
      <p:sp>
        <p:nvSpPr>
          <p:cNvPr id="101" name="Google Shape;101;p16"/>
          <p:cNvSpPr/>
          <p:nvPr/>
        </p:nvSpPr>
        <p:spPr>
          <a:xfrm>
            <a:off x="10214253" y="5886807"/>
            <a:ext cx="2309217" cy="288727"/>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DAD8E9"/>
              </a:buClr>
              <a:buSzPts val="1800"/>
              <a:buFont typeface="Prompt Medium"/>
              <a:buNone/>
            </a:pPr>
            <a:r>
              <a:rPr i="0" lang="en-US" sz="2000" u="none" cap="none" strike="noStrike">
                <a:solidFill>
                  <a:srgbClr val="DAD8E9"/>
                </a:solidFill>
                <a:latin typeface="Roboto Medium"/>
                <a:ea typeface="Roboto Medium"/>
                <a:cs typeface="Roboto Medium"/>
                <a:sym typeface="Roboto Medium"/>
              </a:rPr>
              <a:t>Remote Monitoring</a:t>
            </a:r>
            <a:endParaRPr i="0" sz="2000" u="none" cap="none" strike="noStrike">
              <a:solidFill>
                <a:schemeClr val="dk1"/>
              </a:solidFill>
              <a:latin typeface="Roboto Medium"/>
              <a:ea typeface="Roboto Medium"/>
              <a:cs typeface="Roboto Medium"/>
              <a:sym typeface="Roboto Medium"/>
            </a:endParaRPr>
          </a:p>
        </p:txBody>
      </p:sp>
      <p:sp>
        <p:nvSpPr>
          <p:cNvPr id="102" name="Google Shape;102;p16"/>
          <p:cNvSpPr/>
          <p:nvPr/>
        </p:nvSpPr>
        <p:spPr>
          <a:xfrm>
            <a:off x="10214253" y="6300192"/>
            <a:ext cx="3688794" cy="1330166"/>
          </a:xfrm>
          <a:prstGeom prst="rect">
            <a:avLst/>
          </a:prstGeom>
          <a:noFill/>
          <a:ln>
            <a:noFill/>
          </a:ln>
        </p:spPr>
        <p:txBody>
          <a:bodyPr anchorCtr="0" anchor="t" bIns="0" lIns="0" spcFirstLastPara="1" rIns="0" wrap="square" tIns="0">
            <a:noAutofit/>
          </a:bodyPr>
          <a:lstStyle/>
          <a:p>
            <a:pPr indent="0" lvl="0" marL="0" marR="0" rtl="0" algn="l">
              <a:lnSpc>
                <a:spcPct val="162500"/>
              </a:lnSpc>
              <a:spcBef>
                <a:spcPts val="0"/>
              </a:spcBef>
              <a:spcAft>
                <a:spcPts val="0"/>
              </a:spcAft>
              <a:buClr>
                <a:srgbClr val="DAD8E9"/>
              </a:buClr>
              <a:buSzPts val="1600"/>
              <a:buFont typeface="Mukta Light"/>
              <a:buNone/>
            </a:pPr>
            <a:r>
              <a:rPr i="0" lang="en-US" sz="1600" u="none" cap="none" strike="noStrike">
                <a:solidFill>
                  <a:srgbClr val="DAD8E9"/>
                </a:solidFill>
                <a:latin typeface="Roboto Medium"/>
                <a:ea typeface="Roboto Medium"/>
                <a:cs typeface="Roboto Medium"/>
                <a:sym typeface="Roboto Medium"/>
              </a:rPr>
              <a:t>Telemedicine and connected devices powered by ML can facilitate remote monitoring and early detection of breast cancer.</a:t>
            </a:r>
            <a:endParaRPr i="0" sz="1600" u="none" cap="none" strike="noStrike">
              <a:solidFill>
                <a:schemeClr val="dk1"/>
              </a:solidFill>
              <a:latin typeface="Roboto Medium"/>
              <a:ea typeface="Roboto Medium"/>
              <a:cs typeface="Roboto Medium"/>
              <a:sym typeface="Roboto Medium"/>
            </a:endParaRPr>
          </a:p>
        </p:txBody>
      </p:sp>
      <p:sp>
        <p:nvSpPr>
          <p:cNvPr id="103" name="Google Shape;103;p16"/>
          <p:cNvSpPr/>
          <p:nvPr/>
        </p:nvSpPr>
        <p:spPr>
          <a:xfrm>
            <a:off x="12599758" y="7597108"/>
            <a:ext cx="1997392" cy="599242"/>
          </a:xfrm>
          <a:prstGeom prst="rect">
            <a:avLst/>
          </a:prstGeom>
          <a:solidFill>
            <a:srgbClr val="0A0B21"/>
          </a:solidFill>
          <a:ln cap="flat" cmpd="sng" w="12700">
            <a:solidFill>
              <a:srgbClr val="0A0B2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17"/>
          <p:cNvSpPr/>
          <p:nvPr/>
        </p:nvSpPr>
        <p:spPr>
          <a:xfrm>
            <a:off x="498749" y="1056450"/>
            <a:ext cx="10371900" cy="11544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C6BFEE"/>
              </a:buClr>
              <a:buSzPts val="3600"/>
              <a:buFont typeface="Prompt Medium"/>
              <a:buNone/>
            </a:pPr>
            <a:r>
              <a:rPr b="0" i="0" lang="en-US" sz="4400" u="none" cap="none" strike="noStrike">
                <a:solidFill>
                  <a:srgbClr val="C6BFEE"/>
                </a:solidFill>
                <a:latin typeface="Prompt Medium"/>
                <a:ea typeface="Prompt Medium"/>
                <a:cs typeface="Prompt Medium"/>
                <a:sym typeface="Prompt Medium"/>
              </a:rPr>
              <a:t>Overview of Adaboost Classifier</a:t>
            </a:r>
            <a:endParaRPr b="0" i="0" sz="4400" u="none" cap="none" strike="noStrike">
              <a:solidFill>
                <a:schemeClr val="dk1"/>
              </a:solidFill>
              <a:latin typeface="Calibri"/>
              <a:ea typeface="Calibri"/>
              <a:cs typeface="Calibri"/>
              <a:sym typeface="Calibri"/>
            </a:endParaRPr>
          </a:p>
        </p:txBody>
      </p:sp>
      <p:sp>
        <p:nvSpPr>
          <p:cNvPr id="110" name="Google Shape;110;p17"/>
          <p:cNvSpPr/>
          <p:nvPr/>
        </p:nvSpPr>
        <p:spPr>
          <a:xfrm>
            <a:off x="727350" y="2638000"/>
            <a:ext cx="7658700" cy="5989500"/>
          </a:xfrm>
          <a:prstGeom prst="rect">
            <a:avLst/>
          </a:prstGeom>
          <a:noFill/>
          <a:ln>
            <a:noFill/>
          </a:ln>
        </p:spPr>
        <p:txBody>
          <a:bodyPr anchorCtr="0" anchor="t" bIns="0" lIns="0" spcFirstLastPara="1" rIns="0" wrap="square" tIns="0">
            <a:noAutofit/>
          </a:bodyPr>
          <a:lstStyle/>
          <a:p>
            <a:pPr indent="-368300" lvl="0" marL="457200" marR="0" rtl="0" algn="just">
              <a:lnSpc>
                <a:spcPct val="162500"/>
              </a:lnSpc>
              <a:spcBef>
                <a:spcPts val="0"/>
              </a:spcBef>
              <a:spcAft>
                <a:spcPts val="0"/>
              </a:spcAft>
              <a:buClr>
                <a:schemeClr val="lt1"/>
              </a:buClr>
              <a:buSzPts val="2200"/>
              <a:buFont typeface="Arial"/>
              <a:buChar char="●"/>
            </a:pPr>
            <a:r>
              <a:rPr i="0" lang="en-US" sz="2500" u="none" cap="none" strike="noStrike">
                <a:solidFill>
                  <a:schemeClr val="lt1"/>
                </a:solidFill>
                <a:latin typeface="Roboto Medium"/>
                <a:ea typeface="Roboto Medium"/>
                <a:cs typeface="Roboto Medium"/>
                <a:sym typeface="Roboto Medium"/>
              </a:rPr>
              <a:t>Purpose</a:t>
            </a:r>
            <a:r>
              <a:rPr i="0" lang="en-US" sz="2300" u="none" cap="none" strike="noStrike">
                <a:solidFill>
                  <a:schemeClr val="lt1"/>
                </a:solidFill>
                <a:latin typeface="Roboto Medium"/>
                <a:ea typeface="Roboto Medium"/>
                <a:cs typeface="Roboto Medium"/>
                <a:sym typeface="Roboto Medium"/>
              </a:rPr>
              <a:t>: Combines weak models to create a stronger, accurate classifier.</a:t>
            </a:r>
            <a:endParaRPr i="0" sz="2300" u="none" cap="none" strike="noStrike">
              <a:solidFill>
                <a:schemeClr val="lt1"/>
              </a:solidFill>
              <a:latin typeface="Roboto Medium"/>
              <a:ea typeface="Roboto Medium"/>
              <a:cs typeface="Roboto Medium"/>
              <a:sym typeface="Roboto Medium"/>
            </a:endParaRPr>
          </a:p>
          <a:p>
            <a:pPr indent="-368300" lvl="0" marL="457200" marR="0" rtl="0" algn="just">
              <a:lnSpc>
                <a:spcPct val="162500"/>
              </a:lnSpc>
              <a:spcBef>
                <a:spcPts val="0"/>
              </a:spcBef>
              <a:spcAft>
                <a:spcPts val="0"/>
              </a:spcAft>
              <a:buClr>
                <a:schemeClr val="lt1"/>
              </a:buClr>
              <a:buSzPts val="2200"/>
              <a:buFont typeface="Arial"/>
              <a:buChar char="●"/>
            </a:pPr>
            <a:r>
              <a:rPr i="0" lang="en-US" sz="2500" u="none" cap="none" strike="noStrike">
                <a:solidFill>
                  <a:schemeClr val="lt1"/>
                </a:solidFill>
                <a:latin typeface="Roboto Medium"/>
                <a:ea typeface="Roboto Medium"/>
                <a:cs typeface="Roboto Medium"/>
                <a:sym typeface="Roboto Medium"/>
              </a:rPr>
              <a:t>How It Works:</a:t>
            </a:r>
            <a:r>
              <a:rPr i="0" lang="en-US" sz="2300" u="none" cap="none" strike="noStrike">
                <a:solidFill>
                  <a:schemeClr val="lt1"/>
                </a:solidFill>
                <a:latin typeface="Roboto Medium"/>
                <a:ea typeface="Roboto Medium"/>
                <a:cs typeface="Roboto Medium"/>
                <a:sym typeface="Roboto Medium"/>
              </a:rPr>
              <a:t> Iteratively adjusts weights to focus on misclassified points, using a series of weak learners.</a:t>
            </a:r>
            <a:endParaRPr sz="2300">
              <a:solidFill>
                <a:schemeClr val="lt1"/>
              </a:solidFill>
              <a:latin typeface="Roboto Medium"/>
              <a:ea typeface="Roboto Medium"/>
              <a:cs typeface="Roboto Medium"/>
              <a:sym typeface="Roboto Medium"/>
            </a:endParaRPr>
          </a:p>
          <a:p>
            <a:pPr indent="-368300" lvl="0" marL="457200" marR="0" rtl="0" algn="just">
              <a:lnSpc>
                <a:spcPct val="162500"/>
              </a:lnSpc>
              <a:spcBef>
                <a:spcPts val="0"/>
              </a:spcBef>
              <a:spcAft>
                <a:spcPts val="0"/>
              </a:spcAft>
              <a:buClr>
                <a:schemeClr val="lt1"/>
              </a:buClr>
              <a:buSzPts val="2200"/>
              <a:buFont typeface="Arial"/>
              <a:buChar char="●"/>
            </a:pPr>
            <a:r>
              <a:rPr i="0" lang="en-US" sz="2500" u="none" cap="none" strike="noStrike">
                <a:solidFill>
                  <a:schemeClr val="lt1"/>
                </a:solidFill>
                <a:latin typeface="Roboto Medium"/>
                <a:ea typeface="Roboto Medium"/>
                <a:cs typeface="Roboto Medium"/>
                <a:sym typeface="Roboto Medium"/>
              </a:rPr>
              <a:t>Benefits:</a:t>
            </a:r>
            <a:r>
              <a:rPr i="0" lang="en-US" sz="2300" u="none" cap="none" strike="noStrike">
                <a:solidFill>
                  <a:schemeClr val="lt1"/>
                </a:solidFill>
                <a:latin typeface="Roboto Medium"/>
                <a:ea typeface="Roboto Medium"/>
                <a:cs typeface="Roboto Medium"/>
                <a:sym typeface="Roboto Medium"/>
              </a:rPr>
              <a:t> Increases accuracy, especially effective for binary tasks (e.g., benign vs. malignant).</a:t>
            </a:r>
            <a:endParaRPr sz="2300">
              <a:solidFill>
                <a:schemeClr val="lt1"/>
              </a:solidFill>
              <a:latin typeface="Roboto Medium"/>
              <a:ea typeface="Roboto Medium"/>
              <a:cs typeface="Roboto Medium"/>
              <a:sym typeface="Roboto Medium"/>
            </a:endParaRPr>
          </a:p>
          <a:p>
            <a:pPr indent="-368300" lvl="0" marL="457200" marR="0" rtl="0" algn="just">
              <a:lnSpc>
                <a:spcPct val="162500"/>
              </a:lnSpc>
              <a:spcBef>
                <a:spcPts val="0"/>
              </a:spcBef>
              <a:spcAft>
                <a:spcPts val="0"/>
              </a:spcAft>
              <a:buClr>
                <a:schemeClr val="lt1"/>
              </a:buClr>
              <a:buSzPts val="2200"/>
              <a:buFont typeface="Arial"/>
              <a:buChar char="●"/>
            </a:pPr>
            <a:r>
              <a:rPr i="0" lang="en-US" sz="2500" u="none" cap="none" strike="noStrike">
                <a:solidFill>
                  <a:schemeClr val="lt1"/>
                </a:solidFill>
                <a:latin typeface="Roboto Medium"/>
                <a:ea typeface="Roboto Medium"/>
                <a:cs typeface="Roboto Medium"/>
                <a:sym typeface="Roboto Medium"/>
              </a:rPr>
              <a:t>Limitations: </a:t>
            </a:r>
            <a:r>
              <a:rPr i="0" lang="en-US" sz="2300" u="none" cap="none" strike="noStrike">
                <a:solidFill>
                  <a:schemeClr val="lt1"/>
                </a:solidFill>
                <a:latin typeface="Roboto Medium"/>
                <a:ea typeface="Roboto Medium"/>
                <a:cs typeface="Roboto Medium"/>
                <a:sym typeface="Roboto Medium"/>
              </a:rPr>
              <a:t>Sensitive to noise and outliers.</a:t>
            </a:r>
            <a:endParaRPr i="0" sz="2300" u="none" cap="none" strike="noStrike">
              <a:solidFill>
                <a:schemeClr val="lt1"/>
              </a:solidFill>
              <a:latin typeface="Roboto Medium"/>
              <a:ea typeface="Roboto Medium"/>
              <a:cs typeface="Roboto Medium"/>
              <a:sym typeface="Roboto Medium"/>
            </a:endParaRPr>
          </a:p>
          <a:p>
            <a:pPr indent="0" lvl="0" marL="0" marR="0" rtl="0" algn="just">
              <a:lnSpc>
                <a:spcPct val="162500"/>
              </a:lnSpc>
              <a:spcBef>
                <a:spcPts val="0"/>
              </a:spcBef>
              <a:spcAft>
                <a:spcPts val="0"/>
              </a:spcAft>
              <a:buClr>
                <a:srgbClr val="DAD8E9"/>
              </a:buClr>
              <a:buSzPts val="1600"/>
              <a:buFont typeface="Mukta Light"/>
              <a:buNone/>
            </a:pPr>
            <a:r>
              <a:t/>
            </a:r>
            <a:endParaRPr i="0" sz="2300" u="none" cap="none" strike="noStrike">
              <a:solidFill>
                <a:srgbClr val="DAD8E9"/>
              </a:solidFill>
              <a:latin typeface="Roboto Medium"/>
              <a:ea typeface="Roboto Medium"/>
              <a:cs typeface="Roboto Medium"/>
              <a:sym typeface="Roboto Medium"/>
            </a:endParaRPr>
          </a:p>
        </p:txBody>
      </p:sp>
      <p:sp>
        <p:nvSpPr>
          <p:cNvPr id="111" name="Google Shape;111;p17"/>
          <p:cNvSpPr/>
          <p:nvPr/>
        </p:nvSpPr>
        <p:spPr>
          <a:xfrm>
            <a:off x="12599758" y="7597108"/>
            <a:ext cx="1997400" cy="599100"/>
          </a:xfrm>
          <a:prstGeom prst="rect">
            <a:avLst/>
          </a:prstGeom>
          <a:solidFill>
            <a:srgbClr val="0A0B21"/>
          </a:solidFill>
          <a:ln cap="flat" cmpd="sng" w="12700">
            <a:solidFill>
              <a:srgbClr val="0A0B2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112" name="Google Shape;112;p17"/>
          <p:cNvPicPr preferRelativeResize="0"/>
          <p:nvPr/>
        </p:nvPicPr>
        <p:blipFill rotWithShape="1">
          <a:blip r:embed="rId3">
            <a:alphaModFix/>
          </a:blip>
          <a:srcRect b="0" l="0" r="0" t="0"/>
          <a:stretch/>
        </p:blipFill>
        <p:spPr>
          <a:xfrm>
            <a:off x="9494700" y="0"/>
            <a:ext cx="5135700" cy="81962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pic>
        <p:nvPicPr>
          <p:cNvPr descr="preencoded.png" id="118" name="Google Shape;118;p18"/>
          <p:cNvPicPr preferRelativeResize="0"/>
          <p:nvPr/>
        </p:nvPicPr>
        <p:blipFill rotWithShape="1">
          <a:blip r:embed="rId3">
            <a:alphaModFix/>
          </a:blip>
          <a:srcRect b="0" l="0" r="0" t="0"/>
          <a:stretch/>
        </p:blipFill>
        <p:spPr>
          <a:xfrm>
            <a:off x="9144000" y="0"/>
            <a:ext cx="5486400" cy="8229600"/>
          </a:xfrm>
          <a:prstGeom prst="rect">
            <a:avLst/>
          </a:prstGeom>
          <a:noFill/>
          <a:ln>
            <a:noFill/>
          </a:ln>
        </p:spPr>
      </p:pic>
      <p:sp>
        <p:nvSpPr>
          <p:cNvPr id="119" name="Google Shape;119;p18"/>
          <p:cNvSpPr/>
          <p:nvPr/>
        </p:nvSpPr>
        <p:spPr>
          <a:xfrm>
            <a:off x="864037" y="1720096"/>
            <a:ext cx="7415927" cy="2838926"/>
          </a:xfrm>
          <a:prstGeom prst="rect">
            <a:avLst/>
          </a:prstGeom>
          <a:noFill/>
          <a:ln>
            <a:noFill/>
          </a:ln>
        </p:spPr>
        <p:txBody>
          <a:bodyPr anchorCtr="0" anchor="t" bIns="0" lIns="0" spcFirstLastPara="1" rIns="0" wrap="square" tIns="0">
            <a:noAutofit/>
          </a:bodyPr>
          <a:lstStyle/>
          <a:p>
            <a:pPr indent="0" lvl="0" marL="0" marR="0" rtl="0" algn="l">
              <a:lnSpc>
                <a:spcPct val="125210"/>
              </a:lnSpc>
              <a:spcBef>
                <a:spcPts val="0"/>
              </a:spcBef>
              <a:spcAft>
                <a:spcPts val="0"/>
              </a:spcAft>
              <a:buClr>
                <a:srgbClr val="C6BFEE"/>
              </a:buClr>
              <a:buSzPts val="5950"/>
              <a:buFont typeface="Prompt Medium"/>
              <a:buNone/>
            </a:pPr>
            <a:r>
              <a:rPr b="0" i="0" lang="en-US" sz="5000" u="none" cap="none" strike="noStrike">
                <a:solidFill>
                  <a:srgbClr val="C6BFEE"/>
                </a:solidFill>
                <a:latin typeface="Prompt Medium"/>
                <a:ea typeface="Prompt Medium"/>
                <a:cs typeface="Prompt Medium"/>
                <a:sym typeface="Prompt Medium"/>
              </a:rPr>
              <a:t>Data Collection and Preprocessing</a:t>
            </a:r>
            <a:endParaRPr b="0" i="0" sz="5000" u="none" cap="none" strike="noStrike">
              <a:solidFill>
                <a:schemeClr val="dk1"/>
              </a:solidFill>
              <a:latin typeface="Calibri"/>
              <a:ea typeface="Calibri"/>
              <a:cs typeface="Calibri"/>
              <a:sym typeface="Calibri"/>
            </a:endParaRPr>
          </a:p>
        </p:txBody>
      </p:sp>
      <p:sp>
        <p:nvSpPr>
          <p:cNvPr id="120" name="Google Shape;120;p18"/>
          <p:cNvSpPr/>
          <p:nvPr/>
        </p:nvSpPr>
        <p:spPr>
          <a:xfrm>
            <a:off x="864037" y="4395907"/>
            <a:ext cx="7416000" cy="1580100"/>
          </a:xfrm>
          <a:prstGeom prst="rect">
            <a:avLst/>
          </a:prstGeom>
          <a:noFill/>
          <a:ln>
            <a:noFill/>
          </a:ln>
        </p:spPr>
        <p:txBody>
          <a:bodyPr anchorCtr="0" anchor="t" bIns="0" lIns="0" spcFirstLastPara="1" rIns="0" wrap="square" tIns="0">
            <a:noAutofit/>
          </a:bodyPr>
          <a:lstStyle/>
          <a:p>
            <a:pPr indent="0" lvl="0" marL="0" marR="0" rtl="0" algn="just">
              <a:lnSpc>
                <a:spcPct val="163157"/>
              </a:lnSpc>
              <a:spcBef>
                <a:spcPts val="0"/>
              </a:spcBef>
              <a:spcAft>
                <a:spcPts val="0"/>
              </a:spcAft>
              <a:buClr>
                <a:srgbClr val="DAD8E9"/>
              </a:buClr>
              <a:buSzPts val="1900"/>
              <a:buFont typeface="Mukta Light"/>
              <a:buNone/>
            </a:pPr>
            <a:r>
              <a:rPr lang="en-US" sz="2200">
                <a:solidFill>
                  <a:srgbClr val="DAD8E9"/>
                </a:solidFill>
                <a:latin typeface="Roboto Medium"/>
                <a:ea typeface="Roboto Medium"/>
                <a:cs typeface="Roboto Medium"/>
                <a:sym typeface="Roboto Medium"/>
              </a:rPr>
              <a:t>T</a:t>
            </a:r>
            <a:r>
              <a:rPr i="0" lang="en-US" sz="2200" u="none" cap="none" strike="noStrike">
                <a:solidFill>
                  <a:srgbClr val="DAD8E9"/>
                </a:solidFill>
                <a:latin typeface="Roboto Medium"/>
                <a:ea typeface="Roboto Medium"/>
                <a:cs typeface="Roboto Medium"/>
                <a:sym typeface="Roboto Medium"/>
              </a:rPr>
              <a:t>he important steps of data collection and preprocessing</a:t>
            </a:r>
            <a:r>
              <a:rPr lang="en-US" sz="2200">
                <a:solidFill>
                  <a:srgbClr val="DAD8E9"/>
                </a:solidFill>
                <a:latin typeface="Roboto Medium"/>
                <a:ea typeface="Roboto Medium"/>
                <a:cs typeface="Roboto Medium"/>
                <a:sym typeface="Roboto Medium"/>
              </a:rPr>
              <a:t> are </a:t>
            </a:r>
            <a:r>
              <a:rPr i="0" lang="en-US" sz="2200" u="none" cap="none" strike="noStrike">
                <a:solidFill>
                  <a:srgbClr val="DAD8E9"/>
                </a:solidFill>
                <a:latin typeface="Roboto Medium"/>
                <a:ea typeface="Roboto Medium"/>
                <a:cs typeface="Roboto Medium"/>
                <a:sym typeface="Roboto Medium"/>
              </a:rPr>
              <a:t>essential for building robust machine learning models. We'll use the Wisconsin Breast Cancer Dataset as an example to understand these fundamental techniques.</a:t>
            </a:r>
            <a:endParaRPr i="0" sz="2200" u="none" cap="none" strike="noStrike">
              <a:solidFill>
                <a:schemeClr val="dk1"/>
              </a:solidFill>
              <a:latin typeface="Roboto Medium"/>
              <a:ea typeface="Roboto Medium"/>
              <a:cs typeface="Roboto Medium"/>
              <a:sym typeface="Roboto Medium"/>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pic>
        <p:nvPicPr>
          <p:cNvPr descr="preencoded.png" id="126" name="Google Shape;126;p19"/>
          <p:cNvPicPr preferRelativeResize="0"/>
          <p:nvPr/>
        </p:nvPicPr>
        <p:blipFill rotWithShape="1">
          <a:blip r:embed="rId3">
            <a:alphaModFix/>
          </a:blip>
          <a:srcRect b="0" l="0" r="0" t="0"/>
          <a:stretch/>
        </p:blipFill>
        <p:spPr>
          <a:xfrm>
            <a:off x="0" y="0"/>
            <a:ext cx="14630400" cy="2843808"/>
          </a:xfrm>
          <a:prstGeom prst="rect">
            <a:avLst/>
          </a:prstGeom>
          <a:noFill/>
          <a:ln>
            <a:noFill/>
          </a:ln>
        </p:spPr>
      </p:pic>
      <p:sp>
        <p:nvSpPr>
          <p:cNvPr id="127" name="Google Shape;127;p19"/>
          <p:cNvSpPr/>
          <p:nvPr/>
        </p:nvSpPr>
        <p:spPr>
          <a:xfrm>
            <a:off x="796175" y="3968125"/>
            <a:ext cx="13712700" cy="631800"/>
          </a:xfrm>
          <a:prstGeom prst="rect">
            <a:avLst/>
          </a:prstGeom>
          <a:noFill/>
          <a:ln>
            <a:noFill/>
          </a:ln>
        </p:spPr>
        <p:txBody>
          <a:bodyPr anchorCtr="0" anchor="t" bIns="0" lIns="0" spcFirstLastPara="1" rIns="0" wrap="square" tIns="0">
            <a:noAutofit/>
          </a:bodyPr>
          <a:lstStyle/>
          <a:p>
            <a:pPr indent="0" lvl="0" marL="0" marR="0" rtl="0" algn="l">
              <a:lnSpc>
                <a:spcPct val="125316"/>
              </a:lnSpc>
              <a:spcBef>
                <a:spcPts val="0"/>
              </a:spcBef>
              <a:spcAft>
                <a:spcPts val="0"/>
              </a:spcAft>
              <a:buClr>
                <a:srgbClr val="C6BFEE"/>
              </a:buClr>
              <a:buSzPts val="3950"/>
              <a:buFont typeface="Prompt Medium"/>
              <a:buNone/>
            </a:pPr>
            <a:r>
              <a:rPr b="0" i="0" lang="en-US" sz="4000" u="none" cap="none" strike="noStrike">
                <a:solidFill>
                  <a:srgbClr val="C6BFEE"/>
                </a:solidFill>
                <a:latin typeface="Prompt Medium"/>
                <a:ea typeface="Prompt Medium"/>
                <a:cs typeface="Prompt Medium"/>
                <a:sym typeface="Prompt Medium"/>
              </a:rPr>
              <a:t>Understanding the Wisconsin Breast Cancer Dataset</a:t>
            </a:r>
            <a:endParaRPr b="0" i="0" sz="4000" u="none" cap="none" strike="noStrike">
              <a:solidFill>
                <a:schemeClr val="dk1"/>
              </a:solidFill>
              <a:latin typeface="Calibri"/>
              <a:ea typeface="Calibri"/>
              <a:cs typeface="Calibri"/>
              <a:sym typeface="Calibri"/>
            </a:endParaRPr>
          </a:p>
        </p:txBody>
      </p:sp>
      <p:sp>
        <p:nvSpPr>
          <p:cNvPr id="128" name="Google Shape;128;p19"/>
          <p:cNvSpPr/>
          <p:nvPr/>
        </p:nvSpPr>
        <p:spPr>
          <a:xfrm>
            <a:off x="796171" y="5197078"/>
            <a:ext cx="511850" cy="511850"/>
          </a:xfrm>
          <a:prstGeom prst="roundRect">
            <a:avLst>
              <a:gd fmla="val 18668" name="adj"/>
            </a:avLst>
          </a:prstGeom>
          <a:solidFill>
            <a:srgbClr val="542C49"/>
          </a:solidFill>
          <a:ln cap="flat" cmpd="sng" w="9525">
            <a:solidFill>
              <a:srgbClr val="6D456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 name="Google Shape;129;p19"/>
          <p:cNvSpPr/>
          <p:nvPr/>
        </p:nvSpPr>
        <p:spPr>
          <a:xfrm>
            <a:off x="995363" y="5301258"/>
            <a:ext cx="113467" cy="303371"/>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DAD8E9"/>
              </a:buClr>
              <a:buSzPts val="2350"/>
              <a:buFont typeface="Prompt Medium"/>
              <a:buNone/>
            </a:pPr>
            <a:r>
              <a:rPr b="0" i="0" lang="en-US" sz="2350" u="none" cap="none" strike="noStrike">
                <a:solidFill>
                  <a:srgbClr val="DAD8E9"/>
                </a:solidFill>
                <a:latin typeface="Prompt Medium"/>
                <a:ea typeface="Prompt Medium"/>
                <a:cs typeface="Prompt Medium"/>
                <a:sym typeface="Prompt Medium"/>
              </a:rPr>
              <a:t>1</a:t>
            </a:r>
            <a:endParaRPr b="0" i="0" sz="2350" u="none" cap="none" strike="noStrike">
              <a:solidFill>
                <a:schemeClr val="dk1"/>
              </a:solidFill>
              <a:latin typeface="Calibri"/>
              <a:ea typeface="Calibri"/>
              <a:cs typeface="Calibri"/>
              <a:sym typeface="Calibri"/>
            </a:endParaRPr>
          </a:p>
        </p:txBody>
      </p:sp>
      <p:sp>
        <p:nvSpPr>
          <p:cNvPr id="130" name="Google Shape;130;p19"/>
          <p:cNvSpPr/>
          <p:nvPr/>
        </p:nvSpPr>
        <p:spPr>
          <a:xfrm>
            <a:off x="1535430" y="5273278"/>
            <a:ext cx="2527800" cy="315900"/>
          </a:xfrm>
          <a:prstGeom prst="rect">
            <a:avLst/>
          </a:prstGeom>
          <a:noFill/>
          <a:ln>
            <a:noFill/>
          </a:ln>
        </p:spPr>
        <p:txBody>
          <a:bodyPr anchorCtr="0" anchor="t" bIns="0" lIns="0" spcFirstLastPara="1" rIns="0" wrap="square" tIns="0">
            <a:noAutofit/>
          </a:bodyPr>
          <a:lstStyle/>
          <a:p>
            <a:pPr indent="0" lvl="0" marL="0" marR="0" rtl="0" algn="l">
              <a:lnSpc>
                <a:spcPct val="125641"/>
              </a:lnSpc>
              <a:spcBef>
                <a:spcPts val="0"/>
              </a:spcBef>
              <a:spcAft>
                <a:spcPts val="0"/>
              </a:spcAft>
              <a:buClr>
                <a:srgbClr val="DAD8E9"/>
              </a:buClr>
              <a:buSzPts val="1950"/>
              <a:buFont typeface="Prompt Medium"/>
              <a:buNone/>
            </a:pPr>
            <a:r>
              <a:rPr i="0" lang="en-US" sz="1950" u="none" cap="none" strike="noStrike">
                <a:solidFill>
                  <a:srgbClr val="DAD8E9"/>
                </a:solidFill>
                <a:latin typeface="Roboto Medium"/>
                <a:ea typeface="Roboto Medium"/>
                <a:cs typeface="Roboto Medium"/>
                <a:sym typeface="Roboto Medium"/>
              </a:rPr>
              <a:t>Diverse Features</a:t>
            </a:r>
            <a:endParaRPr i="0" sz="1950" u="none" cap="none" strike="noStrike">
              <a:solidFill>
                <a:schemeClr val="dk1"/>
              </a:solidFill>
              <a:latin typeface="Roboto Medium"/>
              <a:ea typeface="Roboto Medium"/>
              <a:cs typeface="Roboto Medium"/>
              <a:sym typeface="Roboto Medium"/>
            </a:endParaRPr>
          </a:p>
        </p:txBody>
      </p:sp>
      <p:sp>
        <p:nvSpPr>
          <p:cNvPr id="131" name="Google Shape;131;p19"/>
          <p:cNvSpPr/>
          <p:nvPr/>
        </p:nvSpPr>
        <p:spPr>
          <a:xfrm>
            <a:off x="1535430" y="5725597"/>
            <a:ext cx="3455100" cy="14559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DAD8E9"/>
              </a:buClr>
              <a:buSzPts val="1750"/>
              <a:buFont typeface="Mukta Light"/>
              <a:buNone/>
            </a:pPr>
            <a:r>
              <a:rPr i="0" lang="en-US" sz="1750" u="none" cap="none" strike="noStrike">
                <a:solidFill>
                  <a:srgbClr val="DAD8E9"/>
                </a:solidFill>
                <a:latin typeface="Roboto Medium"/>
                <a:ea typeface="Roboto Medium"/>
                <a:cs typeface="Roboto Medium"/>
                <a:sym typeface="Roboto Medium"/>
              </a:rPr>
              <a:t>The dataset contains various features such as cell size, shape, and texture that can help predict the presence of breast cancer.</a:t>
            </a:r>
            <a:endParaRPr i="0" sz="1750" u="none" cap="none" strike="noStrike">
              <a:solidFill>
                <a:schemeClr val="dk1"/>
              </a:solidFill>
              <a:latin typeface="Roboto Medium"/>
              <a:ea typeface="Roboto Medium"/>
              <a:cs typeface="Roboto Medium"/>
              <a:sym typeface="Roboto Medium"/>
            </a:endParaRPr>
          </a:p>
        </p:txBody>
      </p:sp>
      <p:sp>
        <p:nvSpPr>
          <p:cNvPr id="132" name="Google Shape;132;p19"/>
          <p:cNvSpPr/>
          <p:nvPr/>
        </p:nvSpPr>
        <p:spPr>
          <a:xfrm>
            <a:off x="5218033" y="5197078"/>
            <a:ext cx="511850" cy="511850"/>
          </a:xfrm>
          <a:prstGeom prst="roundRect">
            <a:avLst>
              <a:gd fmla="val 18668" name="adj"/>
            </a:avLst>
          </a:prstGeom>
          <a:solidFill>
            <a:srgbClr val="542C49"/>
          </a:solidFill>
          <a:ln cap="flat" cmpd="sng" w="9525">
            <a:solidFill>
              <a:srgbClr val="6D456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 name="Google Shape;133;p19"/>
          <p:cNvSpPr/>
          <p:nvPr/>
        </p:nvSpPr>
        <p:spPr>
          <a:xfrm>
            <a:off x="5385197" y="5301258"/>
            <a:ext cx="177403" cy="303371"/>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DAD8E9"/>
              </a:buClr>
              <a:buSzPts val="2350"/>
              <a:buFont typeface="Prompt Medium"/>
              <a:buNone/>
            </a:pPr>
            <a:r>
              <a:rPr b="0" i="0" lang="en-US" sz="2350" u="none" cap="none" strike="noStrike">
                <a:solidFill>
                  <a:srgbClr val="DAD8E9"/>
                </a:solidFill>
                <a:latin typeface="Prompt Medium"/>
                <a:ea typeface="Prompt Medium"/>
                <a:cs typeface="Prompt Medium"/>
                <a:sym typeface="Prompt Medium"/>
              </a:rPr>
              <a:t>2</a:t>
            </a:r>
            <a:endParaRPr b="0" i="0" sz="2350" u="none" cap="none" strike="noStrike">
              <a:solidFill>
                <a:schemeClr val="dk1"/>
              </a:solidFill>
              <a:latin typeface="Calibri"/>
              <a:ea typeface="Calibri"/>
              <a:cs typeface="Calibri"/>
              <a:sym typeface="Calibri"/>
            </a:endParaRPr>
          </a:p>
        </p:txBody>
      </p:sp>
      <p:sp>
        <p:nvSpPr>
          <p:cNvPr id="134" name="Google Shape;134;p19"/>
          <p:cNvSpPr/>
          <p:nvPr/>
        </p:nvSpPr>
        <p:spPr>
          <a:xfrm>
            <a:off x="5957292" y="5273278"/>
            <a:ext cx="2527800" cy="315900"/>
          </a:xfrm>
          <a:prstGeom prst="rect">
            <a:avLst/>
          </a:prstGeom>
          <a:noFill/>
          <a:ln>
            <a:noFill/>
          </a:ln>
        </p:spPr>
        <p:txBody>
          <a:bodyPr anchorCtr="0" anchor="t" bIns="0" lIns="0" spcFirstLastPara="1" rIns="0" wrap="square" tIns="0">
            <a:noAutofit/>
          </a:bodyPr>
          <a:lstStyle/>
          <a:p>
            <a:pPr indent="0" lvl="0" marL="0" marR="0" rtl="0" algn="l">
              <a:lnSpc>
                <a:spcPct val="125641"/>
              </a:lnSpc>
              <a:spcBef>
                <a:spcPts val="0"/>
              </a:spcBef>
              <a:spcAft>
                <a:spcPts val="0"/>
              </a:spcAft>
              <a:buClr>
                <a:srgbClr val="DAD8E9"/>
              </a:buClr>
              <a:buSzPts val="1950"/>
              <a:buFont typeface="Prompt Medium"/>
              <a:buNone/>
            </a:pPr>
            <a:r>
              <a:rPr i="0" lang="en-US" sz="1950" u="none" cap="none" strike="noStrike">
                <a:solidFill>
                  <a:srgbClr val="DAD8E9"/>
                </a:solidFill>
                <a:latin typeface="Roboto Medium"/>
                <a:ea typeface="Roboto Medium"/>
                <a:cs typeface="Roboto Medium"/>
                <a:sym typeface="Roboto Medium"/>
              </a:rPr>
              <a:t>Clinically Relevant</a:t>
            </a:r>
            <a:endParaRPr i="0" sz="1950" u="none" cap="none" strike="noStrike">
              <a:solidFill>
                <a:schemeClr val="dk1"/>
              </a:solidFill>
              <a:latin typeface="Roboto Medium"/>
              <a:ea typeface="Roboto Medium"/>
              <a:cs typeface="Roboto Medium"/>
              <a:sym typeface="Roboto Medium"/>
            </a:endParaRPr>
          </a:p>
        </p:txBody>
      </p:sp>
      <p:sp>
        <p:nvSpPr>
          <p:cNvPr id="135" name="Google Shape;135;p19"/>
          <p:cNvSpPr/>
          <p:nvPr/>
        </p:nvSpPr>
        <p:spPr>
          <a:xfrm>
            <a:off x="5957292" y="5725597"/>
            <a:ext cx="3455100" cy="14559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DAD8E9"/>
              </a:buClr>
              <a:buSzPts val="1750"/>
              <a:buFont typeface="Mukta Light"/>
              <a:buNone/>
            </a:pPr>
            <a:r>
              <a:rPr i="0" lang="en-US" sz="1750" u="none" cap="none" strike="noStrike">
                <a:solidFill>
                  <a:srgbClr val="DAD8E9"/>
                </a:solidFill>
                <a:latin typeface="Roboto Medium"/>
                <a:ea typeface="Roboto Medium"/>
                <a:cs typeface="Roboto Medium"/>
                <a:sym typeface="Roboto Medium"/>
              </a:rPr>
              <a:t>This dataset is widely used in the medical field to develop diagnostic tools and improve cancer detection accuracy.</a:t>
            </a:r>
            <a:endParaRPr i="0" sz="1750" u="none" cap="none" strike="noStrike">
              <a:solidFill>
                <a:schemeClr val="dk1"/>
              </a:solidFill>
              <a:latin typeface="Roboto Medium"/>
              <a:ea typeface="Roboto Medium"/>
              <a:cs typeface="Roboto Medium"/>
              <a:sym typeface="Roboto Medium"/>
            </a:endParaRPr>
          </a:p>
        </p:txBody>
      </p:sp>
      <p:sp>
        <p:nvSpPr>
          <p:cNvPr id="136" name="Google Shape;136;p19"/>
          <p:cNvSpPr/>
          <p:nvPr/>
        </p:nvSpPr>
        <p:spPr>
          <a:xfrm>
            <a:off x="9639895" y="5197078"/>
            <a:ext cx="511850" cy="511850"/>
          </a:xfrm>
          <a:prstGeom prst="roundRect">
            <a:avLst>
              <a:gd fmla="val 18668" name="adj"/>
            </a:avLst>
          </a:prstGeom>
          <a:solidFill>
            <a:srgbClr val="542C49"/>
          </a:solidFill>
          <a:ln cap="flat" cmpd="sng" w="9525">
            <a:solidFill>
              <a:srgbClr val="6D456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 name="Google Shape;137;p19"/>
          <p:cNvSpPr/>
          <p:nvPr/>
        </p:nvSpPr>
        <p:spPr>
          <a:xfrm>
            <a:off x="9807773" y="5301258"/>
            <a:ext cx="175974" cy="303371"/>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DAD8E9"/>
              </a:buClr>
              <a:buSzPts val="2350"/>
              <a:buFont typeface="Prompt Medium"/>
              <a:buNone/>
            </a:pPr>
            <a:r>
              <a:rPr b="0" i="0" lang="en-US" sz="2350" u="none" cap="none" strike="noStrike">
                <a:solidFill>
                  <a:srgbClr val="DAD8E9"/>
                </a:solidFill>
                <a:latin typeface="Prompt Medium"/>
                <a:ea typeface="Prompt Medium"/>
                <a:cs typeface="Prompt Medium"/>
                <a:sym typeface="Prompt Medium"/>
              </a:rPr>
              <a:t>3</a:t>
            </a:r>
            <a:endParaRPr b="0" i="0" sz="2350" u="none" cap="none" strike="noStrike">
              <a:solidFill>
                <a:schemeClr val="dk1"/>
              </a:solidFill>
              <a:latin typeface="Calibri"/>
              <a:ea typeface="Calibri"/>
              <a:cs typeface="Calibri"/>
              <a:sym typeface="Calibri"/>
            </a:endParaRPr>
          </a:p>
        </p:txBody>
      </p:sp>
      <p:sp>
        <p:nvSpPr>
          <p:cNvPr id="138" name="Google Shape;138;p19"/>
          <p:cNvSpPr/>
          <p:nvPr/>
        </p:nvSpPr>
        <p:spPr>
          <a:xfrm>
            <a:off x="10379154" y="5273278"/>
            <a:ext cx="2527800" cy="315900"/>
          </a:xfrm>
          <a:prstGeom prst="rect">
            <a:avLst/>
          </a:prstGeom>
          <a:noFill/>
          <a:ln>
            <a:noFill/>
          </a:ln>
        </p:spPr>
        <p:txBody>
          <a:bodyPr anchorCtr="0" anchor="t" bIns="0" lIns="0" spcFirstLastPara="1" rIns="0" wrap="square" tIns="0">
            <a:noAutofit/>
          </a:bodyPr>
          <a:lstStyle/>
          <a:p>
            <a:pPr indent="0" lvl="0" marL="0" marR="0" rtl="0" algn="l">
              <a:lnSpc>
                <a:spcPct val="125641"/>
              </a:lnSpc>
              <a:spcBef>
                <a:spcPts val="0"/>
              </a:spcBef>
              <a:spcAft>
                <a:spcPts val="0"/>
              </a:spcAft>
              <a:buClr>
                <a:srgbClr val="DAD8E9"/>
              </a:buClr>
              <a:buSzPts val="1950"/>
              <a:buFont typeface="Prompt Medium"/>
              <a:buNone/>
            </a:pPr>
            <a:r>
              <a:rPr i="0" lang="en-US" sz="1950" u="none" cap="none" strike="noStrike">
                <a:solidFill>
                  <a:srgbClr val="DAD8E9"/>
                </a:solidFill>
                <a:latin typeface="Roboto Medium"/>
                <a:ea typeface="Roboto Medium"/>
                <a:cs typeface="Roboto Medium"/>
                <a:sym typeface="Roboto Medium"/>
              </a:rPr>
              <a:t>Balanced Classes</a:t>
            </a:r>
            <a:endParaRPr i="0" sz="1950" u="none" cap="none" strike="noStrike">
              <a:solidFill>
                <a:schemeClr val="dk1"/>
              </a:solidFill>
              <a:latin typeface="Roboto Medium"/>
              <a:ea typeface="Roboto Medium"/>
              <a:cs typeface="Roboto Medium"/>
              <a:sym typeface="Roboto Medium"/>
            </a:endParaRPr>
          </a:p>
        </p:txBody>
      </p:sp>
      <p:sp>
        <p:nvSpPr>
          <p:cNvPr id="139" name="Google Shape;139;p19"/>
          <p:cNvSpPr/>
          <p:nvPr/>
        </p:nvSpPr>
        <p:spPr>
          <a:xfrm>
            <a:off x="10379154" y="5725597"/>
            <a:ext cx="3455100" cy="14559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DAD8E9"/>
              </a:buClr>
              <a:buSzPts val="1750"/>
              <a:buFont typeface="Mukta Light"/>
              <a:buNone/>
            </a:pPr>
            <a:r>
              <a:rPr i="0" lang="en-US" sz="1750" u="none" cap="none" strike="noStrike">
                <a:solidFill>
                  <a:srgbClr val="DAD8E9"/>
                </a:solidFill>
                <a:latin typeface="Roboto Medium"/>
                <a:ea typeface="Roboto Medium"/>
                <a:cs typeface="Roboto Medium"/>
                <a:sym typeface="Roboto Medium"/>
              </a:rPr>
              <a:t>The dataset has a balanced distribution of benign and malignant samples, making it suitable for training reliable models.</a:t>
            </a:r>
            <a:endParaRPr i="0" sz="1750" u="none" cap="none" strike="noStrike">
              <a:solidFill>
                <a:schemeClr val="dk1"/>
              </a:solidFill>
              <a:latin typeface="Roboto Medium"/>
              <a:ea typeface="Roboto Medium"/>
              <a:cs typeface="Roboto Medium"/>
              <a:sym typeface="Roboto Medium"/>
            </a:endParaRPr>
          </a:p>
        </p:txBody>
      </p:sp>
      <p:sp>
        <p:nvSpPr>
          <p:cNvPr id="140" name="Google Shape;140;p19"/>
          <p:cNvSpPr/>
          <p:nvPr/>
        </p:nvSpPr>
        <p:spPr>
          <a:xfrm>
            <a:off x="12599758" y="7597108"/>
            <a:ext cx="1997392" cy="599242"/>
          </a:xfrm>
          <a:prstGeom prst="rect">
            <a:avLst/>
          </a:prstGeom>
          <a:solidFill>
            <a:srgbClr val="0A0B21"/>
          </a:solidFill>
          <a:ln cap="flat" cmpd="sng" w="12700">
            <a:solidFill>
              <a:srgbClr val="0A0B2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0"/>
          <p:cNvSpPr/>
          <p:nvPr/>
        </p:nvSpPr>
        <p:spPr>
          <a:xfrm>
            <a:off x="877848" y="598538"/>
            <a:ext cx="12902327" cy="1371600"/>
          </a:xfrm>
          <a:prstGeom prst="rect">
            <a:avLst/>
          </a:prstGeom>
          <a:noFill/>
          <a:ln>
            <a:noFill/>
          </a:ln>
        </p:spPr>
        <p:txBody>
          <a:bodyPr anchorCtr="0" anchor="t" bIns="0" lIns="0" spcFirstLastPara="1" rIns="0" wrap="square" tIns="0">
            <a:noAutofit/>
          </a:bodyPr>
          <a:lstStyle/>
          <a:p>
            <a:pPr indent="0" lvl="0" marL="0" marR="0" rtl="0" algn="l">
              <a:lnSpc>
                <a:spcPct val="125581"/>
              </a:lnSpc>
              <a:spcBef>
                <a:spcPts val="0"/>
              </a:spcBef>
              <a:spcAft>
                <a:spcPts val="0"/>
              </a:spcAft>
              <a:buClr>
                <a:srgbClr val="C6BFEE"/>
              </a:buClr>
              <a:buSzPts val="4300"/>
              <a:buFont typeface="Prompt Medium"/>
              <a:buNone/>
            </a:pPr>
            <a:r>
              <a:rPr b="0" i="0" lang="en-US" sz="4400" u="none" cap="none" strike="noStrike">
                <a:solidFill>
                  <a:srgbClr val="C6BFEE"/>
                </a:solidFill>
                <a:latin typeface="Prompt Medium"/>
                <a:ea typeface="Prompt Medium"/>
                <a:cs typeface="Prompt Medium"/>
                <a:sym typeface="Prompt Medium"/>
              </a:rPr>
              <a:t>Preprocessing the Wisconsin Breast Cancer Dataset</a:t>
            </a:r>
            <a:endParaRPr b="0" i="0" sz="4400" u="none" cap="none" strike="noStrike">
              <a:solidFill>
                <a:schemeClr val="dk1"/>
              </a:solidFill>
              <a:latin typeface="Calibri"/>
              <a:ea typeface="Calibri"/>
              <a:cs typeface="Calibri"/>
              <a:sym typeface="Calibri"/>
            </a:endParaRPr>
          </a:p>
        </p:txBody>
      </p:sp>
      <p:sp>
        <p:nvSpPr>
          <p:cNvPr id="147" name="Google Shape;147;p20"/>
          <p:cNvSpPr/>
          <p:nvPr/>
        </p:nvSpPr>
        <p:spPr>
          <a:xfrm>
            <a:off x="864037" y="2598723"/>
            <a:ext cx="3257074" cy="342900"/>
          </a:xfrm>
          <a:prstGeom prst="rect">
            <a:avLst/>
          </a:prstGeom>
          <a:noFill/>
          <a:ln>
            <a:noFill/>
          </a:ln>
        </p:spPr>
        <p:txBody>
          <a:bodyPr anchorCtr="0" anchor="t" bIns="0" lIns="0" spcFirstLastPara="1" rIns="0" wrap="square" tIns="0">
            <a:noAutofit/>
          </a:bodyPr>
          <a:lstStyle/>
          <a:p>
            <a:pPr indent="0" lvl="0" marL="0" marR="0" rtl="0" algn="l">
              <a:lnSpc>
                <a:spcPct val="125581"/>
              </a:lnSpc>
              <a:spcBef>
                <a:spcPts val="0"/>
              </a:spcBef>
              <a:spcAft>
                <a:spcPts val="0"/>
              </a:spcAft>
              <a:buClr>
                <a:srgbClr val="C6BFEE"/>
              </a:buClr>
              <a:buSzPts val="2150"/>
              <a:buFont typeface="Prompt Medium"/>
              <a:buNone/>
            </a:pPr>
            <a:r>
              <a:rPr i="0" lang="en-US" sz="2250" u="none" cap="none" strike="noStrike">
                <a:solidFill>
                  <a:srgbClr val="C6BFEE"/>
                </a:solidFill>
                <a:latin typeface="Roboto Medium"/>
                <a:ea typeface="Roboto Medium"/>
                <a:cs typeface="Roboto Medium"/>
                <a:sym typeface="Roboto Medium"/>
              </a:rPr>
              <a:t>Handling Missing Values</a:t>
            </a:r>
            <a:endParaRPr i="0" sz="2250" u="none" cap="none" strike="noStrike">
              <a:solidFill>
                <a:schemeClr val="dk1"/>
              </a:solidFill>
              <a:latin typeface="Roboto Medium"/>
              <a:ea typeface="Roboto Medium"/>
              <a:cs typeface="Roboto Medium"/>
              <a:sym typeface="Roboto Medium"/>
            </a:endParaRPr>
          </a:p>
        </p:txBody>
      </p:sp>
      <p:sp>
        <p:nvSpPr>
          <p:cNvPr id="148" name="Google Shape;148;p20"/>
          <p:cNvSpPr/>
          <p:nvPr/>
        </p:nvSpPr>
        <p:spPr>
          <a:xfrm>
            <a:off x="819751" y="3294450"/>
            <a:ext cx="4294500" cy="1580100"/>
          </a:xfrm>
          <a:prstGeom prst="rect">
            <a:avLst/>
          </a:prstGeom>
          <a:noFill/>
          <a:ln>
            <a:noFill/>
          </a:ln>
        </p:spPr>
        <p:txBody>
          <a:bodyPr anchorCtr="0" anchor="t" bIns="0" lIns="0" spcFirstLastPara="1" rIns="0" wrap="square" tIns="0">
            <a:noAutofit/>
          </a:bodyPr>
          <a:lstStyle/>
          <a:p>
            <a:pPr indent="0" lvl="0" marL="0" marR="0" rtl="0" algn="l">
              <a:lnSpc>
                <a:spcPct val="163157"/>
              </a:lnSpc>
              <a:spcBef>
                <a:spcPts val="0"/>
              </a:spcBef>
              <a:spcAft>
                <a:spcPts val="0"/>
              </a:spcAft>
              <a:buClr>
                <a:srgbClr val="DAD8E9"/>
              </a:buClr>
              <a:buSzPts val="1900"/>
              <a:buFont typeface="Mukta Light"/>
              <a:buNone/>
            </a:pPr>
            <a:r>
              <a:rPr i="0" lang="en-US" sz="1900" u="none" cap="none" strike="noStrike">
                <a:solidFill>
                  <a:srgbClr val="DAD8E9"/>
                </a:solidFill>
                <a:latin typeface="Roboto Medium"/>
                <a:ea typeface="Roboto Medium"/>
                <a:cs typeface="Roboto Medium"/>
                <a:sym typeface="Roboto Medium"/>
              </a:rPr>
              <a:t>Identify and replace missing values using techniques like mean/median imputation or more advanced methods like KNN imputation.</a:t>
            </a:r>
            <a:endParaRPr i="0" sz="1900" u="none" cap="none" strike="noStrike">
              <a:solidFill>
                <a:schemeClr val="dk1"/>
              </a:solidFill>
              <a:latin typeface="Roboto Medium"/>
              <a:ea typeface="Roboto Medium"/>
              <a:cs typeface="Roboto Medium"/>
              <a:sym typeface="Roboto Medium"/>
            </a:endParaRPr>
          </a:p>
        </p:txBody>
      </p:sp>
      <p:sp>
        <p:nvSpPr>
          <p:cNvPr id="149" name="Google Shape;149;p20"/>
          <p:cNvSpPr/>
          <p:nvPr/>
        </p:nvSpPr>
        <p:spPr>
          <a:xfrm>
            <a:off x="8115900" y="3203425"/>
            <a:ext cx="4683300" cy="1580100"/>
          </a:xfrm>
          <a:prstGeom prst="rect">
            <a:avLst/>
          </a:prstGeom>
          <a:noFill/>
          <a:ln>
            <a:noFill/>
          </a:ln>
        </p:spPr>
        <p:txBody>
          <a:bodyPr anchorCtr="0" anchor="t" bIns="0" lIns="0" spcFirstLastPara="1" rIns="0" wrap="square" tIns="0">
            <a:noAutofit/>
          </a:bodyPr>
          <a:lstStyle/>
          <a:p>
            <a:pPr indent="0" lvl="0" marL="0" marR="0" rtl="0" algn="l">
              <a:lnSpc>
                <a:spcPct val="163157"/>
              </a:lnSpc>
              <a:spcBef>
                <a:spcPts val="0"/>
              </a:spcBef>
              <a:spcAft>
                <a:spcPts val="0"/>
              </a:spcAft>
              <a:buClr>
                <a:srgbClr val="DAD8E9"/>
              </a:buClr>
              <a:buSzPts val="1900"/>
              <a:buFont typeface="Mukta Light"/>
              <a:buNone/>
            </a:pPr>
            <a:r>
              <a:rPr lang="en-US" sz="1900">
                <a:solidFill>
                  <a:srgbClr val="DAD8E9"/>
                </a:solidFill>
                <a:latin typeface="Roboto Medium"/>
                <a:ea typeface="Roboto Medium"/>
                <a:cs typeface="Roboto Medium"/>
                <a:sym typeface="Roboto Medium"/>
              </a:rPr>
              <a:t>It helps address class imbalance by generating synthetic samples for the underrepresented class &amp; improving ability to predict both benign and malignant</a:t>
            </a:r>
            <a:endParaRPr i="0" sz="1900" u="none" cap="none" strike="noStrike">
              <a:solidFill>
                <a:schemeClr val="dk1"/>
              </a:solidFill>
              <a:latin typeface="Roboto Medium"/>
              <a:ea typeface="Roboto Medium"/>
              <a:cs typeface="Roboto Medium"/>
              <a:sym typeface="Roboto Medium"/>
            </a:endParaRPr>
          </a:p>
        </p:txBody>
      </p:sp>
      <p:sp>
        <p:nvSpPr>
          <p:cNvPr id="150" name="Google Shape;150;p20"/>
          <p:cNvSpPr/>
          <p:nvPr/>
        </p:nvSpPr>
        <p:spPr>
          <a:xfrm>
            <a:off x="8115895" y="5499638"/>
            <a:ext cx="2743200" cy="342900"/>
          </a:xfrm>
          <a:prstGeom prst="rect">
            <a:avLst/>
          </a:prstGeom>
          <a:noFill/>
          <a:ln>
            <a:noFill/>
          </a:ln>
        </p:spPr>
        <p:txBody>
          <a:bodyPr anchorCtr="0" anchor="t" bIns="0" lIns="0" spcFirstLastPara="1" rIns="0" wrap="square" tIns="0">
            <a:noAutofit/>
          </a:bodyPr>
          <a:lstStyle/>
          <a:p>
            <a:pPr indent="0" lvl="0" marL="0" marR="0" rtl="0" algn="l">
              <a:lnSpc>
                <a:spcPct val="125581"/>
              </a:lnSpc>
              <a:spcBef>
                <a:spcPts val="0"/>
              </a:spcBef>
              <a:spcAft>
                <a:spcPts val="0"/>
              </a:spcAft>
              <a:buClr>
                <a:srgbClr val="C6BFEE"/>
              </a:buClr>
              <a:buSzPts val="2150"/>
              <a:buFont typeface="Prompt Medium"/>
              <a:buNone/>
            </a:pPr>
            <a:r>
              <a:rPr i="0" lang="en-US" sz="2250" u="none" cap="none" strike="noStrike">
                <a:solidFill>
                  <a:srgbClr val="C6BFEE"/>
                </a:solidFill>
                <a:latin typeface="Roboto Medium"/>
                <a:ea typeface="Roboto Medium"/>
                <a:cs typeface="Roboto Medium"/>
                <a:sym typeface="Roboto Medium"/>
              </a:rPr>
              <a:t>Train-Test Split</a:t>
            </a:r>
            <a:endParaRPr i="0" sz="2250" u="none" cap="none" strike="noStrike">
              <a:solidFill>
                <a:schemeClr val="dk1"/>
              </a:solidFill>
              <a:latin typeface="Roboto Medium"/>
              <a:ea typeface="Roboto Medium"/>
              <a:cs typeface="Roboto Medium"/>
              <a:sym typeface="Roboto Medium"/>
            </a:endParaRPr>
          </a:p>
        </p:txBody>
      </p:sp>
      <p:sp>
        <p:nvSpPr>
          <p:cNvPr id="151" name="Google Shape;151;p20"/>
          <p:cNvSpPr/>
          <p:nvPr/>
        </p:nvSpPr>
        <p:spPr>
          <a:xfrm>
            <a:off x="8115901" y="6083025"/>
            <a:ext cx="4483800" cy="1580100"/>
          </a:xfrm>
          <a:prstGeom prst="rect">
            <a:avLst/>
          </a:prstGeom>
          <a:noFill/>
          <a:ln>
            <a:noFill/>
          </a:ln>
        </p:spPr>
        <p:txBody>
          <a:bodyPr anchorCtr="0" anchor="t" bIns="0" lIns="0" spcFirstLastPara="1" rIns="0" wrap="square" tIns="0">
            <a:noAutofit/>
          </a:bodyPr>
          <a:lstStyle/>
          <a:p>
            <a:pPr indent="0" lvl="0" marL="0" marR="0" rtl="0" algn="l">
              <a:lnSpc>
                <a:spcPct val="163157"/>
              </a:lnSpc>
              <a:spcBef>
                <a:spcPts val="0"/>
              </a:spcBef>
              <a:spcAft>
                <a:spcPts val="0"/>
              </a:spcAft>
              <a:buClr>
                <a:srgbClr val="DAD8E9"/>
              </a:buClr>
              <a:buSzPts val="1900"/>
              <a:buFont typeface="Mukta Light"/>
              <a:buNone/>
            </a:pPr>
            <a:r>
              <a:rPr i="0" lang="en-US" sz="1900" u="none" cap="none" strike="noStrike">
                <a:solidFill>
                  <a:srgbClr val="DAD8E9"/>
                </a:solidFill>
                <a:latin typeface="Roboto Medium"/>
                <a:ea typeface="Roboto Medium"/>
                <a:cs typeface="Roboto Medium"/>
                <a:sym typeface="Roboto Medium"/>
              </a:rPr>
              <a:t>Divide the dataset into training and testing sets to evaluate the model's generalization ability and prevent overfitting.</a:t>
            </a:r>
            <a:endParaRPr i="0" sz="1900" u="none" cap="none" strike="noStrike">
              <a:solidFill>
                <a:schemeClr val="dk1"/>
              </a:solidFill>
              <a:latin typeface="Roboto Medium"/>
              <a:ea typeface="Roboto Medium"/>
              <a:cs typeface="Roboto Medium"/>
              <a:sym typeface="Roboto Medium"/>
            </a:endParaRPr>
          </a:p>
        </p:txBody>
      </p:sp>
      <p:sp>
        <p:nvSpPr>
          <p:cNvPr id="152" name="Google Shape;152;p20"/>
          <p:cNvSpPr/>
          <p:nvPr/>
        </p:nvSpPr>
        <p:spPr>
          <a:xfrm>
            <a:off x="12599758" y="7597108"/>
            <a:ext cx="1997392" cy="599242"/>
          </a:xfrm>
          <a:prstGeom prst="rect">
            <a:avLst/>
          </a:prstGeom>
          <a:solidFill>
            <a:srgbClr val="0A0B21"/>
          </a:solidFill>
          <a:ln cap="flat" cmpd="sng" w="12700">
            <a:solidFill>
              <a:srgbClr val="0A0B2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53" name="Google Shape;153;p20"/>
          <p:cNvSpPr/>
          <p:nvPr/>
        </p:nvSpPr>
        <p:spPr>
          <a:xfrm>
            <a:off x="850225" y="5499638"/>
            <a:ext cx="2743200" cy="342900"/>
          </a:xfrm>
          <a:prstGeom prst="rect">
            <a:avLst/>
          </a:prstGeom>
          <a:noFill/>
          <a:ln>
            <a:noFill/>
          </a:ln>
        </p:spPr>
        <p:txBody>
          <a:bodyPr anchorCtr="0" anchor="t" bIns="0" lIns="0" spcFirstLastPara="1" rIns="0" wrap="square" tIns="0">
            <a:noAutofit/>
          </a:bodyPr>
          <a:lstStyle/>
          <a:p>
            <a:pPr indent="0" lvl="0" marL="0" marR="0" rtl="0" algn="l">
              <a:lnSpc>
                <a:spcPct val="125581"/>
              </a:lnSpc>
              <a:spcBef>
                <a:spcPts val="0"/>
              </a:spcBef>
              <a:spcAft>
                <a:spcPts val="0"/>
              </a:spcAft>
              <a:buClr>
                <a:srgbClr val="C6BFEE"/>
              </a:buClr>
              <a:buSzPts val="2150"/>
              <a:buFont typeface="Prompt Medium"/>
              <a:buNone/>
            </a:pPr>
            <a:r>
              <a:rPr i="0" lang="en-US" sz="2250" u="none" cap="none" strike="noStrike">
                <a:solidFill>
                  <a:srgbClr val="C6BFEE"/>
                </a:solidFill>
                <a:latin typeface="Roboto Medium"/>
                <a:ea typeface="Roboto Medium"/>
                <a:cs typeface="Roboto Medium"/>
                <a:sym typeface="Roboto Medium"/>
              </a:rPr>
              <a:t>Outlier Detection</a:t>
            </a:r>
            <a:endParaRPr i="0" sz="2250" u="none" cap="none" strike="noStrike">
              <a:solidFill>
                <a:schemeClr val="dk1"/>
              </a:solidFill>
              <a:latin typeface="Roboto Medium"/>
              <a:ea typeface="Roboto Medium"/>
              <a:cs typeface="Roboto Medium"/>
              <a:sym typeface="Roboto Medium"/>
            </a:endParaRPr>
          </a:p>
        </p:txBody>
      </p:sp>
      <p:sp>
        <p:nvSpPr>
          <p:cNvPr id="154" name="Google Shape;154;p20"/>
          <p:cNvSpPr/>
          <p:nvPr/>
        </p:nvSpPr>
        <p:spPr>
          <a:xfrm>
            <a:off x="8115900" y="2598725"/>
            <a:ext cx="3537000" cy="342900"/>
          </a:xfrm>
          <a:prstGeom prst="rect">
            <a:avLst/>
          </a:prstGeom>
          <a:noFill/>
          <a:ln>
            <a:noFill/>
          </a:ln>
        </p:spPr>
        <p:txBody>
          <a:bodyPr anchorCtr="0" anchor="t" bIns="0" lIns="0" spcFirstLastPara="1" rIns="0" wrap="square" tIns="0">
            <a:noAutofit/>
          </a:bodyPr>
          <a:lstStyle/>
          <a:p>
            <a:pPr indent="0" lvl="0" marL="0" marR="0" rtl="0" algn="l">
              <a:lnSpc>
                <a:spcPct val="125581"/>
              </a:lnSpc>
              <a:spcBef>
                <a:spcPts val="0"/>
              </a:spcBef>
              <a:spcAft>
                <a:spcPts val="0"/>
              </a:spcAft>
              <a:buClr>
                <a:srgbClr val="C6BFEE"/>
              </a:buClr>
              <a:buSzPts val="2150"/>
              <a:buFont typeface="Prompt Medium"/>
              <a:buNone/>
            </a:pPr>
            <a:r>
              <a:rPr lang="en-US" sz="2250">
                <a:solidFill>
                  <a:srgbClr val="C6BFEE"/>
                </a:solidFill>
                <a:latin typeface="Roboto Medium"/>
                <a:ea typeface="Roboto Medium"/>
                <a:cs typeface="Roboto Medium"/>
                <a:sym typeface="Roboto Medium"/>
              </a:rPr>
              <a:t>Balancing With SMOTE</a:t>
            </a:r>
            <a:endParaRPr i="0" sz="2250" u="none" cap="none" strike="noStrike">
              <a:solidFill>
                <a:schemeClr val="dk1"/>
              </a:solidFill>
              <a:latin typeface="Roboto Medium"/>
              <a:ea typeface="Roboto Medium"/>
              <a:cs typeface="Roboto Medium"/>
              <a:sym typeface="Roboto Medium"/>
            </a:endParaRPr>
          </a:p>
        </p:txBody>
      </p:sp>
      <p:sp>
        <p:nvSpPr>
          <p:cNvPr id="155" name="Google Shape;155;p20"/>
          <p:cNvSpPr/>
          <p:nvPr/>
        </p:nvSpPr>
        <p:spPr>
          <a:xfrm>
            <a:off x="819744" y="6050864"/>
            <a:ext cx="3898821" cy="1580198"/>
          </a:xfrm>
          <a:prstGeom prst="rect">
            <a:avLst/>
          </a:prstGeom>
          <a:noFill/>
          <a:ln>
            <a:noFill/>
          </a:ln>
        </p:spPr>
        <p:txBody>
          <a:bodyPr anchorCtr="0" anchor="t" bIns="0" lIns="0" spcFirstLastPara="1" rIns="0" wrap="square" tIns="0">
            <a:noAutofit/>
          </a:bodyPr>
          <a:lstStyle/>
          <a:p>
            <a:pPr indent="0" lvl="0" marL="0" marR="0" rtl="0" algn="l">
              <a:lnSpc>
                <a:spcPct val="163157"/>
              </a:lnSpc>
              <a:spcBef>
                <a:spcPts val="0"/>
              </a:spcBef>
              <a:spcAft>
                <a:spcPts val="0"/>
              </a:spcAft>
              <a:buClr>
                <a:schemeClr val="dk1"/>
              </a:buClr>
              <a:buSzPts val="1900"/>
              <a:buFont typeface="Calibri"/>
              <a:buNone/>
            </a:pPr>
            <a:r>
              <a:t/>
            </a:r>
            <a:endParaRPr b="0" i="0" sz="1900" u="none" cap="none" strike="noStrike">
              <a:solidFill>
                <a:schemeClr val="dk1"/>
              </a:solidFill>
              <a:latin typeface="Calibri"/>
              <a:ea typeface="Calibri"/>
              <a:cs typeface="Calibri"/>
              <a:sym typeface="Calibri"/>
            </a:endParaRPr>
          </a:p>
        </p:txBody>
      </p:sp>
      <p:sp>
        <p:nvSpPr>
          <p:cNvPr id="156" name="Google Shape;156;p20"/>
          <p:cNvSpPr/>
          <p:nvPr/>
        </p:nvSpPr>
        <p:spPr>
          <a:xfrm>
            <a:off x="877850" y="6016900"/>
            <a:ext cx="4483800" cy="1580100"/>
          </a:xfrm>
          <a:prstGeom prst="rect">
            <a:avLst/>
          </a:prstGeom>
          <a:noFill/>
          <a:ln>
            <a:noFill/>
          </a:ln>
        </p:spPr>
        <p:txBody>
          <a:bodyPr anchorCtr="0" anchor="t" bIns="0" lIns="0" spcFirstLastPara="1" rIns="0" wrap="square" tIns="0">
            <a:noAutofit/>
          </a:bodyPr>
          <a:lstStyle/>
          <a:p>
            <a:pPr indent="0" lvl="0" marL="0" marR="0" rtl="0" algn="l">
              <a:lnSpc>
                <a:spcPct val="172222"/>
              </a:lnSpc>
              <a:spcBef>
                <a:spcPts val="0"/>
              </a:spcBef>
              <a:spcAft>
                <a:spcPts val="0"/>
              </a:spcAft>
              <a:buClr>
                <a:srgbClr val="D8D8D8"/>
              </a:buClr>
              <a:buSzPts val="1800"/>
              <a:buFont typeface="Times New Roman"/>
              <a:buNone/>
            </a:pPr>
            <a:r>
              <a:rPr i="0" lang="en-US" sz="1900" u="none" cap="none" strike="noStrike">
                <a:solidFill>
                  <a:srgbClr val="D8D8D8"/>
                </a:solidFill>
                <a:latin typeface="Roboto Medium"/>
                <a:ea typeface="Roboto Medium"/>
                <a:cs typeface="Roboto Medium"/>
                <a:sym typeface="Roboto Medium"/>
              </a:rPr>
              <a:t>Outliers can skew model performance and interpretation, so it is crucial to identify and decide how to handle them during preprocessing</a:t>
            </a:r>
            <a:endParaRPr i="0" sz="2000" u="none" cap="none" strike="noStrike">
              <a:solidFill>
                <a:srgbClr val="D8D8D8"/>
              </a:solidFill>
              <a:latin typeface="Roboto Medium"/>
              <a:ea typeface="Roboto Medium"/>
              <a:cs typeface="Roboto Medium"/>
              <a:sym typeface="Roboto Medium"/>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1_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